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1" r:id="rId5"/>
    <p:sldId id="291" r:id="rId6"/>
    <p:sldId id="259" r:id="rId7"/>
    <p:sldId id="294" r:id="rId8"/>
    <p:sldId id="272" r:id="rId9"/>
    <p:sldId id="297" r:id="rId10"/>
    <p:sldId id="298" r:id="rId11"/>
    <p:sldId id="299" r:id="rId12"/>
    <p:sldId id="300" r:id="rId13"/>
    <p:sldId id="301" r:id="rId14"/>
    <p:sldId id="293" r:id="rId15"/>
    <p:sldId id="303" r:id="rId16"/>
    <p:sldId id="295" r:id="rId17"/>
    <p:sldId id="292" r:id="rId18"/>
    <p:sldId id="296" r:id="rId19"/>
    <p:sldId id="25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58" d="100"/>
          <a:sy n="5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dget Walker" userId="S::bridget.walker@rda-foundation.org::1390d2b5-e1b0-415c-b45c-87ca0fb4fd98" providerId="AD" clId="Web-{B1059C03-C820-90E1-375A-4904FFA362E4}"/>
    <pc:docChg chg="modSld">
      <pc:chgData name="Bridget Walker" userId="S::bridget.walker@rda-foundation.org::1390d2b5-e1b0-415c-b45c-87ca0fb4fd98" providerId="AD" clId="Web-{B1059C03-C820-90E1-375A-4904FFA362E4}" dt="2019-07-15T12:52:42.085" v="1" actId="20577"/>
      <pc:docMkLst>
        <pc:docMk/>
      </pc:docMkLst>
      <pc:sldChg chg="modSp">
        <pc:chgData name="Bridget Walker" userId="S::bridget.walker@rda-foundation.org::1390d2b5-e1b0-415c-b45c-87ca0fb4fd98" providerId="AD" clId="Web-{B1059C03-C820-90E1-375A-4904FFA362E4}" dt="2019-07-15T12:52:42.085" v="1" actId="20577"/>
        <pc:sldMkLst>
          <pc:docMk/>
          <pc:sldMk cId="147830807" sldId="296"/>
        </pc:sldMkLst>
        <pc:spChg chg="mod">
          <ac:chgData name="Bridget Walker" userId="S::bridget.walker@rda-foundation.org::1390d2b5-e1b0-415c-b45c-87ca0fb4fd98" providerId="AD" clId="Web-{B1059C03-C820-90E1-375A-4904FFA362E4}" dt="2019-07-15T12:52:42.085" v="1" actId="20577"/>
          <ac:spMkLst>
            <pc:docMk/>
            <pc:sldMk cId="147830807" sldId="296"/>
            <ac:spMk id="3" creationId="{519884BE-B350-264E-A2EC-A2B47771F9B6}"/>
          </ac:spMkLst>
        </pc:spChg>
      </pc:sldChg>
    </pc:docChg>
  </pc:docChgLst>
  <pc:docChgLst>
    <pc:chgData name="Hilary Hanahoe" userId="S::hilary.hanahoe@rda-foundation.org::cea9bf4b-401a-4dde-a347-f8c8ee09a3b4" providerId="AD" clId="Web-{FE0B1608-ABF9-9443-8897-15362FEF331F}"/>
    <pc:docChg chg="modSld sldOrd">
      <pc:chgData name="Hilary Hanahoe" userId="S::hilary.hanahoe@rda-foundation.org::cea9bf4b-401a-4dde-a347-f8c8ee09a3b4" providerId="AD" clId="Web-{FE0B1608-ABF9-9443-8897-15362FEF331F}" dt="2019-07-09T16:51:18.068" v="180" actId="20577"/>
      <pc:docMkLst>
        <pc:docMk/>
      </pc:docMkLst>
      <pc:sldChg chg="modSp">
        <pc:chgData name="Hilary Hanahoe" userId="S::hilary.hanahoe@rda-foundation.org::cea9bf4b-401a-4dde-a347-f8c8ee09a3b4" providerId="AD" clId="Web-{FE0B1608-ABF9-9443-8897-15362FEF331F}" dt="2019-07-09T16:47:44.865" v="16" actId="20577"/>
        <pc:sldMkLst>
          <pc:docMk/>
          <pc:sldMk cId="536493346" sldId="259"/>
        </pc:sldMkLst>
        <pc:spChg chg="mod">
          <ac:chgData name="Hilary Hanahoe" userId="S::hilary.hanahoe@rda-foundation.org::cea9bf4b-401a-4dde-a347-f8c8ee09a3b4" providerId="AD" clId="Web-{FE0B1608-ABF9-9443-8897-15362FEF331F}" dt="2019-07-09T16:47:44.865" v="16" actId="20577"/>
          <ac:spMkLst>
            <pc:docMk/>
            <pc:sldMk cId="536493346" sldId="259"/>
            <ac:spMk id="3" creationId="{3CCCAFEC-595E-8A46-B06E-BC357839326A}"/>
          </ac:spMkLst>
        </pc:spChg>
      </pc:sldChg>
      <pc:sldChg chg="modSp">
        <pc:chgData name="Hilary Hanahoe" userId="S::hilary.hanahoe@rda-foundation.org::cea9bf4b-401a-4dde-a347-f8c8ee09a3b4" providerId="AD" clId="Web-{FE0B1608-ABF9-9443-8897-15362FEF331F}" dt="2019-07-09T16:45:03.379" v="4" actId="20577"/>
        <pc:sldMkLst>
          <pc:docMk/>
          <pc:sldMk cId="2383624473" sldId="291"/>
        </pc:sldMkLst>
        <pc:spChg chg="mod">
          <ac:chgData name="Hilary Hanahoe" userId="S::hilary.hanahoe@rda-foundation.org::cea9bf4b-401a-4dde-a347-f8c8ee09a3b4" providerId="AD" clId="Web-{FE0B1608-ABF9-9443-8897-15362FEF331F}" dt="2019-07-09T16:45:03.379" v="4" actId="20577"/>
          <ac:spMkLst>
            <pc:docMk/>
            <pc:sldMk cId="2383624473" sldId="291"/>
            <ac:spMk id="3" creationId="{3CCCAFEC-595E-8A46-B06E-BC357839326A}"/>
          </ac:spMkLst>
        </pc:spChg>
      </pc:sldChg>
      <pc:sldChg chg="ord">
        <pc:chgData name="Hilary Hanahoe" userId="S::hilary.hanahoe@rda-foundation.org::cea9bf4b-401a-4dde-a347-f8c8ee09a3b4" providerId="AD" clId="Web-{FE0B1608-ABF9-9443-8897-15362FEF331F}" dt="2019-07-09T16:49:41.224" v="74"/>
        <pc:sldMkLst>
          <pc:docMk/>
          <pc:sldMk cId="946831307" sldId="294"/>
        </pc:sldMkLst>
      </pc:sldChg>
      <pc:sldChg chg="modSp">
        <pc:chgData name="Hilary Hanahoe" userId="S::hilary.hanahoe@rda-foundation.org::cea9bf4b-401a-4dde-a347-f8c8ee09a3b4" providerId="AD" clId="Web-{FE0B1608-ABF9-9443-8897-15362FEF331F}" dt="2019-07-09T16:51:18.068" v="179" actId="20577"/>
        <pc:sldMkLst>
          <pc:docMk/>
          <pc:sldMk cId="147830807" sldId="296"/>
        </pc:sldMkLst>
        <pc:spChg chg="mod">
          <ac:chgData name="Hilary Hanahoe" userId="S::hilary.hanahoe@rda-foundation.org::cea9bf4b-401a-4dde-a347-f8c8ee09a3b4" providerId="AD" clId="Web-{FE0B1608-ABF9-9443-8897-15362FEF331F}" dt="2019-07-09T16:51:18.068" v="179" actId="20577"/>
          <ac:spMkLst>
            <pc:docMk/>
            <pc:sldMk cId="147830807" sldId="296"/>
            <ac:spMk id="3" creationId="{519884BE-B350-264E-A2EC-A2B47771F9B6}"/>
          </ac:spMkLst>
        </pc:spChg>
      </pc:sldChg>
      <pc:sldChg chg="modSp">
        <pc:chgData name="Hilary Hanahoe" userId="S::hilary.hanahoe@rda-foundation.org::cea9bf4b-401a-4dde-a347-f8c8ee09a3b4" providerId="AD" clId="Web-{FE0B1608-ABF9-9443-8897-15362FEF331F}" dt="2019-07-09T16:49:06.771" v="70" actId="20577"/>
        <pc:sldMkLst>
          <pc:docMk/>
          <pc:sldMk cId="1735364176" sldId="301"/>
        </pc:sldMkLst>
        <pc:spChg chg="mod">
          <ac:chgData name="Hilary Hanahoe" userId="S::hilary.hanahoe@rda-foundation.org::cea9bf4b-401a-4dde-a347-f8c8ee09a3b4" providerId="AD" clId="Web-{FE0B1608-ABF9-9443-8897-15362FEF331F}" dt="2019-07-09T16:49:06.771" v="70" actId="20577"/>
          <ac:spMkLst>
            <pc:docMk/>
            <pc:sldMk cId="1735364176" sldId="301"/>
            <ac:spMk id="2" creationId="{903D9205-4C57-2040-8415-88E4697FD6C6}"/>
          </ac:spMkLst>
        </pc:spChg>
      </pc:sldChg>
      <pc:sldChg chg="modSp">
        <pc:chgData name="Hilary Hanahoe" userId="S::hilary.hanahoe@rda-foundation.org::cea9bf4b-401a-4dde-a347-f8c8ee09a3b4" providerId="AD" clId="Web-{FE0B1608-ABF9-9443-8897-15362FEF331F}" dt="2019-07-09T16:49:21.162" v="73"/>
        <pc:sldMkLst>
          <pc:docMk/>
          <pc:sldMk cId="3841116022" sldId="303"/>
        </pc:sldMkLst>
        <pc:spChg chg="mod">
          <ac:chgData name="Hilary Hanahoe" userId="S::hilary.hanahoe@rda-foundation.org::cea9bf4b-401a-4dde-a347-f8c8ee09a3b4" providerId="AD" clId="Web-{FE0B1608-ABF9-9443-8897-15362FEF331F}" dt="2019-07-09T16:49:21.162" v="73"/>
          <ac:spMkLst>
            <pc:docMk/>
            <pc:sldMk cId="3841116022" sldId="303"/>
            <ac:spMk id="5" creationId="{6DCD9B16-6AE9-664C-B09A-6F6AE2DD9EC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2896F6-F606-486C-B1E3-D36074EC56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BBEB35C-45C0-486C-8E4A-63815A237C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A8DED1E-89A7-455C-8D3B-43870584D0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3130D-1ABB-4933-A89E-B7CC247233B6}" type="datetimeFigureOut">
              <a:rPr lang="en-IE" smtClean="0"/>
              <a:t>09/09/2019</a:t>
            </a:fld>
            <a:endParaRPr lang="en-IE"/>
          </a:p>
        </p:txBody>
      </p:sp>
      <p:sp>
        <p:nvSpPr>
          <p:cNvPr id="5" name="Footer Placeholder 4">
            <a:extLst>
              <a:ext uri="{FF2B5EF4-FFF2-40B4-BE49-F238E27FC236}">
                <a16:creationId xmlns:a16="http://schemas.microsoft.com/office/drawing/2014/main" id="{194DFF12-E956-40C0-B789-FBA3A85E57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6DD742CB-48F0-4A55-BD82-DC5C286200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7A9B4-576E-46B3-86B2-9AB143FD8AAE}" type="slidenum">
              <a:rPr lang="en-IE" smtClean="0"/>
              <a:t>‹N›</a:t>
            </a:fld>
            <a:endParaRPr lang="en-IE"/>
          </a:p>
        </p:txBody>
      </p:sp>
    </p:spTree>
    <p:extLst>
      <p:ext uri="{BB962C8B-B14F-4D97-AF65-F5344CB8AC3E}">
        <p14:creationId xmlns:p14="http://schemas.microsoft.com/office/powerpoint/2010/main" val="2988414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hilary.hanahoe@rda-foundation.org" TargetMode="External"/><Relationship Id="rId5" Type="http://schemas.openxmlformats.org/officeDocument/2006/relationships/hyperlink" Target="https://www.rd-alliance.org/sites/default/files/attachment/RDAValueStatementForFunders.docx" TargetMode="External"/><Relationship Id="rId4" Type="http://schemas.openxmlformats.org/officeDocument/2006/relationships/hyperlink" Target="https://www.rd-alliance.org/about-rda/governance/rda-funders-foru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rd-alliance.org/about-rda/governance/rda-funders-foru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6547E1-5E5B-49B9-914A-315F229B331B}"/>
              </a:ext>
            </a:extLst>
          </p:cNvPr>
          <p:cNvSpPr>
            <a:spLocks noGrp="1"/>
          </p:cNvSpPr>
          <p:nvPr>
            <p:ph type="title"/>
          </p:nvPr>
        </p:nvSpPr>
        <p:spPr>
          <a:xfrm>
            <a:off x="630900" y="4502169"/>
            <a:ext cx="10765410" cy="719123"/>
          </a:xfrm>
        </p:spPr>
        <p:txBody>
          <a:bodyPr vert="horz" lIns="91440" tIns="45720" rIns="91440" bIns="45720" rtlCol="0" anchor="b">
            <a:noAutofit/>
          </a:bodyPr>
          <a:lstStyle/>
          <a:p>
            <a:pPr algn="ctr"/>
            <a:r>
              <a:rPr lang="en-US" sz="5400" b="1" dirty="0">
                <a:solidFill>
                  <a:schemeClr val="accent2">
                    <a:lumMod val="50000"/>
                  </a:schemeClr>
                </a:solidFill>
              </a:rPr>
              <a:t>The Value of the RDA for Funders</a:t>
            </a:r>
          </a:p>
        </p:txBody>
      </p:sp>
      <p:sp>
        <p:nvSpPr>
          <p:cNvPr id="6" name="Text Placeholder 5">
            <a:extLst>
              <a:ext uri="{FF2B5EF4-FFF2-40B4-BE49-F238E27FC236}">
                <a16:creationId xmlns:a16="http://schemas.microsoft.com/office/drawing/2014/main" id="{A1EFA634-FF0F-4463-9ACD-2DEFFAD53B60}"/>
              </a:ext>
            </a:extLst>
          </p:cNvPr>
          <p:cNvSpPr>
            <a:spLocks noGrp="1"/>
          </p:cNvSpPr>
          <p:nvPr>
            <p:ph type="body" sz="half" idx="2"/>
          </p:nvPr>
        </p:nvSpPr>
        <p:spPr>
          <a:xfrm>
            <a:off x="1067147" y="5505599"/>
            <a:ext cx="9426806" cy="1207268"/>
          </a:xfrm>
        </p:spPr>
        <p:txBody>
          <a:bodyPr vert="horz" lIns="91440" tIns="45720" rIns="91440" bIns="45720" rtlCol="0">
            <a:normAutofit/>
          </a:bodyPr>
          <a:lstStyle/>
          <a:p>
            <a:pPr algn="ctr"/>
            <a:r>
              <a:rPr lang="en-US" sz="2400" i="1" dirty="0">
                <a:solidFill>
                  <a:schemeClr val="bg2">
                    <a:lumMod val="50000"/>
                  </a:schemeClr>
                </a:solidFill>
              </a:rPr>
              <a:t>The research Data Alliance’s vision is researchers and innovators openly sharing data across technologies, disciplines, and countries to address the grand challenges of society</a:t>
            </a:r>
            <a:endParaRPr lang="en-US" sz="2400" dirty="0">
              <a:solidFill>
                <a:schemeClr val="bg2">
                  <a:lumMod val="50000"/>
                </a:schemeClr>
              </a:solidFill>
            </a:endParaRPr>
          </a:p>
        </p:txBody>
      </p:sp>
      <p:pic>
        <p:nvPicPr>
          <p:cNvPr id="9" name="Picture 8" descr="A close up of a sign&#10;&#10;Description automatically generated">
            <a:extLst>
              <a:ext uri="{FF2B5EF4-FFF2-40B4-BE49-F238E27FC236}">
                <a16:creationId xmlns:a16="http://schemas.microsoft.com/office/drawing/2014/main" id="{E6A8183C-2F48-4E80-AABB-AAC8B6DA60AF}"/>
              </a:ext>
            </a:extLst>
          </p:cNvPr>
          <p:cNvPicPr>
            <a:picLocks noChangeAspect="1"/>
          </p:cNvPicPr>
          <p:nvPr/>
        </p:nvPicPr>
        <p:blipFill rotWithShape="1">
          <a:blip r:embed="rId2">
            <a:extLst>
              <a:ext uri="{28A0092B-C50C-407E-A947-70E740481C1C}">
                <a14:useLocalDpi xmlns:a14="http://schemas.microsoft.com/office/drawing/2010/main" val="0"/>
              </a:ext>
            </a:extLst>
          </a:blip>
          <a:srcRect l="2091" r="4389" b="1"/>
          <a:stretch/>
        </p:blipFill>
        <p:spPr>
          <a:xfrm>
            <a:off x="746240" y="409543"/>
            <a:ext cx="5034310" cy="3512461"/>
          </a:xfrm>
          <a:prstGeom prst="rect">
            <a:avLst/>
          </a:prstGeom>
        </p:spPr>
      </p:pic>
      <p:pic>
        <p:nvPicPr>
          <p:cNvPr id="7" name="Picture 6">
            <a:extLst>
              <a:ext uri="{FF2B5EF4-FFF2-40B4-BE49-F238E27FC236}">
                <a16:creationId xmlns:a16="http://schemas.microsoft.com/office/drawing/2014/main" id="{F995199E-1187-F449-A4DF-FFF4415C9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8313" y="628649"/>
            <a:ext cx="4607484" cy="3293355"/>
          </a:xfrm>
          <a:prstGeom prst="rect">
            <a:avLst/>
          </a:prstGeom>
        </p:spPr>
      </p:pic>
    </p:spTree>
    <p:extLst>
      <p:ext uri="{BB962C8B-B14F-4D97-AF65-F5344CB8AC3E}">
        <p14:creationId xmlns:p14="http://schemas.microsoft.com/office/powerpoint/2010/main" val="1345947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itle 3">
            <a:extLst>
              <a:ext uri="{FF2B5EF4-FFF2-40B4-BE49-F238E27FC236}">
                <a16:creationId xmlns:a16="http://schemas.microsoft.com/office/drawing/2014/main" id="{A1DC5643-2D72-49BD-884B-16570561B791}"/>
              </a:ext>
            </a:extLst>
          </p:cNvPr>
          <p:cNvSpPr>
            <a:spLocks noGrp="1"/>
          </p:cNvSpPr>
          <p:nvPr>
            <p:ph type="ctrTitle"/>
          </p:nvPr>
        </p:nvSpPr>
        <p:spPr>
          <a:xfrm>
            <a:off x="583895" y="802955"/>
            <a:ext cx="5706736" cy="1454051"/>
          </a:xfrm>
        </p:spPr>
        <p:txBody>
          <a:bodyPr vert="horz" lIns="91440" tIns="45720" rIns="91440" bIns="45720" rtlCol="0" anchor="ctr">
            <a:normAutofit fontScale="90000"/>
          </a:bodyPr>
          <a:lstStyle/>
          <a:p>
            <a:pPr algn="l"/>
            <a:r>
              <a:rPr lang="en-US" sz="4000" b="1" dirty="0">
                <a:solidFill>
                  <a:schemeClr val="accent2">
                    <a:lumMod val="50000"/>
                  </a:schemeClr>
                </a:solidFill>
              </a:rPr>
              <a:t>Testing, Adoption and Implementation Projects / Pilots</a:t>
            </a:r>
          </a:p>
        </p:txBody>
      </p:sp>
      <p:sp>
        <p:nvSpPr>
          <p:cNvPr id="58"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6649B894-8F2A-479B-A524-9E5C8339C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2400" y="266436"/>
            <a:ext cx="2094821" cy="1366871"/>
          </a:xfrm>
          <a:prstGeom prst="rect">
            <a:avLst/>
          </a:prstGeom>
        </p:spPr>
      </p:pic>
      <p:sp>
        <p:nvSpPr>
          <p:cNvPr id="2" name="TextBox 1">
            <a:extLst>
              <a:ext uri="{FF2B5EF4-FFF2-40B4-BE49-F238E27FC236}">
                <a16:creationId xmlns:a16="http://schemas.microsoft.com/office/drawing/2014/main" id="{903D9205-4C57-2040-8415-88E4697FD6C6}"/>
              </a:ext>
            </a:extLst>
          </p:cNvPr>
          <p:cNvSpPr txBox="1"/>
          <p:nvPr/>
        </p:nvSpPr>
        <p:spPr>
          <a:xfrm>
            <a:off x="721848" y="2257006"/>
            <a:ext cx="5145024" cy="3935051"/>
          </a:xfrm>
          <a:prstGeom prst="rect">
            <a:avLst/>
          </a:prstGeom>
        </p:spPr>
        <p:txBody>
          <a:bodyPr vert="horz" lIns="91440" tIns="45720" rIns="91440" bIns="45720" rtlCol="0" anchor="ctr">
            <a:normAutofit/>
          </a:bodyPr>
          <a:lstStyle/>
          <a:p>
            <a:pPr>
              <a:spcAft>
                <a:spcPts val="600"/>
              </a:spcAft>
            </a:pPr>
            <a:r>
              <a:rPr lang="en-GB" sz="2000" dirty="0">
                <a:solidFill>
                  <a:schemeClr val="tx1">
                    <a:lumMod val="65000"/>
                    <a:lumOff val="35000"/>
                  </a:schemeClr>
                </a:solidFill>
              </a:rPr>
              <a:t>Projects directly funded by organisations to date:</a:t>
            </a:r>
          </a:p>
          <a:p>
            <a:pPr marL="342000" indent="-342000">
              <a:spcAft>
                <a:spcPts val="600"/>
              </a:spcAft>
              <a:buFont typeface="Arial" panose="020B0604020202020204" pitchFamily="34" charset="0"/>
              <a:buChar char="•"/>
            </a:pPr>
            <a:endParaRPr lang="en-GB" sz="2000" dirty="0">
              <a:solidFill>
                <a:schemeClr val="tx1">
                  <a:lumMod val="65000"/>
                  <a:lumOff val="35000"/>
                </a:schemeClr>
              </a:solidFill>
            </a:endParaRPr>
          </a:p>
          <a:p>
            <a:pPr marL="342000" indent="-342000">
              <a:spcAft>
                <a:spcPts val="600"/>
              </a:spcAft>
              <a:buFont typeface="Arial" panose="020B0604020202020204" pitchFamily="34" charset="0"/>
              <a:buChar char="•"/>
            </a:pPr>
            <a:r>
              <a:rPr lang="en-GB" sz="2000" dirty="0">
                <a:solidFill>
                  <a:schemeClr val="tx1">
                    <a:lumMod val="65000"/>
                    <a:lumOff val="35000"/>
                  </a:schemeClr>
                </a:solidFill>
              </a:rPr>
              <a:t>RDA US Adoption Grants</a:t>
            </a:r>
          </a:p>
          <a:p>
            <a:pPr marL="341630" indent="-341630">
              <a:spcAft>
                <a:spcPts val="600"/>
              </a:spcAft>
              <a:buFont typeface="Arial" panose="020B0604020202020204" pitchFamily="34" charset="0"/>
              <a:buChar char="•"/>
            </a:pPr>
            <a:r>
              <a:rPr lang="en-GB" sz="2000" dirty="0">
                <a:solidFill>
                  <a:schemeClr val="tx1">
                    <a:lumMod val="65000"/>
                    <a:lumOff val="35000"/>
                  </a:schemeClr>
                </a:solidFill>
              </a:rPr>
              <a:t>AGU / RDA US Enabling FAIR Data Project</a:t>
            </a:r>
            <a:endParaRPr lang="en-GB" sz="2000" dirty="0">
              <a:solidFill>
                <a:schemeClr val="tx1">
                  <a:lumMod val="65000"/>
                  <a:lumOff val="35000"/>
                </a:schemeClr>
              </a:solidFill>
              <a:cs typeface="Calibri"/>
            </a:endParaRPr>
          </a:p>
          <a:p>
            <a:pPr marL="341630" indent="-341630">
              <a:spcAft>
                <a:spcPts val="600"/>
              </a:spcAft>
              <a:buFont typeface="Arial" panose="020B0604020202020204" pitchFamily="34" charset="0"/>
              <a:buChar char="•"/>
            </a:pPr>
            <a:r>
              <a:rPr lang="en-GB" sz="2000" dirty="0">
                <a:solidFill>
                  <a:schemeClr val="tx1">
                    <a:lumMod val="65000"/>
                    <a:lumOff val="35000"/>
                  </a:schemeClr>
                </a:solidFill>
              </a:rPr>
              <a:t>RDA EU Adoption Grants</a:t>
            </a:r>
            <a:endParaRPr lang="en-GB" sz="2000" dirty="0">
              <a:solidFill>
                <a:schemeClr val="tx1">
                  <a:lumMod val="65000"/>
                  <a:lumOff val="35000"/>
                </a:schemeClr>
              </a:solidFill>
              <a:cs typeface="Calibri"/>
            </a:endParaRPr>
          </a:p>
          <a:p>
            <a:pPr marL="341630" indent="-341630">
              <a:spcAft>
                <a:spcPts val="600"/>
              </a:spcAft>
              <a:buFont typeface="Arial" panose="020B0604020202020204" pitchFamily="34" charset="0"/>
              <a:buChar char="•"/>
            </a:pPr>
            <a:r>
              <a:rPr lang="it-IT" sz="2000" dirty="0" err="1">
                <a:solidFill>
                  <a:schemeClr val="tx1">
                    <a:lumMod val="65000"/>
                    <a:lumOff val="35000"/>
                  </a:schemeClr>
                </a:solidFill>
              </a:rPr>
              <a:t>Australian</a:t>
            </a:r>
            <a:r>
              <a:rPr lang="it-IT" sz="2000" dirty="0">
                <a:solidFill>
                  <a:schemeClr val="tx1">
                    <a:lumMod val="65000"/>
                    <a:lumOff val="35000"/>
                  </a:schemeClr>
                </a:solidFill>
              </a:rPr>
              <a:t> National Data Service (ANDS): </a:t>
            </a:r>
            <a:r>
              <a:rPr lang="en-GB" sz="2000" i="1" dirty="0">
                <a:solidFill>
                  <a:schemeClr val="tx1">
                    <a:lumMod val="65000"/>
                    <a:lumOff val="35000"/>
                  </a:schemeClr>
                </a:solidFill>
              </a:rPr>
              <a:t>23 Research Data Things Programme</a:t>
            </a:r>
            <a:endParaRPr lang="en-US" sz="2000" i="1" dirty="0">
              <a:solidFill>
                <a:schemeClr val="tx1">
                  <a:lumMod val="65000"/>
                  <a:lumOff val="35000"/>
                </a:schemeClr>
              </a:solidFill>
              <a:cs typeface="Calibri" panose="020F0502020204030204"/>
            </a:endParaRPr>
          </a:p>
        </p:txBody>
      </p:sp>
      <p:sp>
        <p:nvSpPr>
          <p:cNvPr id="60"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137D8B38-F2FD-5D4F-BDFF-1A807DA13C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4382" y="3996774"/>
            <a:ext cx="2857500" cy="2857500"/>
          </a:xfrm>
          <a:prstGeom prst="rect">
            <a:avLst/>
          </a:prstGeom>
        </p:spPr>
      </p:pic>
      <p:pic>
        <p:nvPicPr>
          <p:cNvPr id="12" name="Picture 11">
            <a:extLst>
              <a:ext uri="{FF2B5EF4-FFF2-40B4-BE49-F238E27FC236}">
                <a16:creationId xmlns:a16="http://schemas.microsoft.com/office/drawing/2014/main" id="{C85B6578-3FC8-A84C-BB98-0B69C24680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90276" y="5650494"/>
            <a:ext cx="969644" cy="1039739"/>
          </a:xfrm>
          <a:prstGeom prst="rect">
            <a:avLst/>
          </a:prstGeom>
        </p:spPr>
      </p:pic>
    </p:spTree>
    <p:extLst>
      <p:ext uri="{BB962C8B-B14F-4D97-AF65-F5344CB8AC3E}">
        <p14:creationId xmlns:p14="http://schemas.microsoft.com/office/powerpoint/2010/main" val="1735364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itle 3">
            <a:extLst>
              <a:ext uri="{FF2B5EF4-FFF2-40B4-BE49-F238E27FC236}">
                <a16:creationId xmlns:a16="http://schemas.microsoft.com/office/drawing/2014/main" id="{A1DC5643-2D72-49BD-884B-16570561B791}"/>
              </a:ext>
            </a:extLst>
          </p:cNvPr>
          <p:cNvSpPr>
            <a:spLocks noGrp="1"/>
          </p:cNvSpPr>
          <p:nvPr>
            <p:ph type="ctrTitle"/>
          </p:nvPr>
        </p:nvSpPr>
        <p:spPr>
          <a:xfrm>
            <a:off x="804672" y="802955"/>
            <a:ext cx="5145024" cy="1454051"/>
          </a:xfrm>
        </p:spPr>
        <p:txBody>
          <a:bodyPr vert="horz" lIns="91440" tIns="45720" rIns="91440" bIns="45720" rtlCol="0" anchor="ctr">
            <a:normAutofit/>
          </a:bodyPr>
          <a:lstStyle/>
          <a:p>
            <a:pPr algn="l"/>
            <a:r>
              <a:rPr lang="en-US" sz="4000" b="1" dirty="0">
                <a:solidFill>
                  <a:schemeClr val="accent2">
                    <a:lumMod val="50000"/>
                  </a:schemeClr>
                </a:solidFill>
              </a:rPr>
              <a:t>RDA Data Awards / Scholarships</a:t>
            </a:r>
          </a:p>
        </p:txBody>
      </p:sp>
      <p:sp>
        <p:nvSpPr>
          <p:cNvPr id="58"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6649B894-8F2A-479B-A524-9E5C8339C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2400" y="266436"/>
            <a:ext cx="2094821" cy="1366871"/>
          </a:xfrm>
          <a:prstGeom prst="rect">
            <a:avLst/>
          </a:prstGeom>
        </p:spPr>
      </p:pic>
      <p:sp>
        <p:nvSpPr>
          <p:cNvPr id="2" name="TextBox 1">
            <a:extLst>
              <a:ext uri="{FF2B5EF4-FFF2-40B4-BE49-F238E27FC236}">
                <a16:creationId xmlns:a16="http://schemas.microsoft.com/office/drawing/2014/main" id="{903D9205-4C57-2040-8415-88E4697FD6C6}"/>
              </a:ext>
            </a:extLst>
          </p:cNvPr>
          <p:cNvSpPr txBox="1"/>
          <p:nvPr/>
        </p:nvSpPr>
        <p:spPr>
          <a:xfrm>
            <a:off x="804672" y="2421682"/>
            <a:ext cx="5145024" cy="3639289"/>
          </a:xfrm>
          <a:prstGeom prst="rect">
            <a:avLst/>
          </a:prstGeom>
        </p:spPr>
        <p:txBody>
          <a:bodyPr vert="horz" lIns="91440" tIns="45720" rIns="91440" bIns="45720" rtlCol="0" anchor="ctr">
            <a:normAutofit/>
          </a:bodyPr>
          <a:lstStyle/>
          <a:p>
            <a:pPr marL="114300" lvl="0" fontAlgn="base">
              <a:lnSpc>
                <a:spcPct val="90000"/>
              </a:lnSpc>
              <a:spcAft>
                <a:spcPts val="1200"/>
              </a:spcAft>
            </a:pPr>
            <a:r>
              <a:rPr lang="en-US" sz="2000" b="1" dirty="0">
                <a:solidFill>
                  <a:srgbClr val="000000"/>
                </a:solidFill>
              </a:rPr>
              <a:t>  </a:t>
            </a:r>
            <a:endParaRPr lang="en-US" sz="2000" dirty="0">
              <a:solidFill>
                <a:srgbClr val="000000"/>
              </a:solidFill>
            </a:endParaRPr>
          </a:p>
          <a:p>
            <a:pPr indent="-228600">
              <a:lnSpc>
                <a:spcPct val="90000"/>
              </a:lnSpc>
              <a:buFont typeface="Arial" panose="020B0604020202020204" pitchFamily="34" charset="0"/>
              <a:buChar char="•"/>
            </a:pPr>
            <a:endParaRPr lang="en-US" sz="2000" dirty="0">
              <a:solidFill>
                <a:srgbClr val="000000"/>
              </a:solidFill>
            </a:endParaRPr>
          </a:p>
        </p:txBody>
      </p:sp>
      <p:sp>
        <p:nvSpPr>
          <p:cNvPr id="60"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6DCD9B16-6AE9-664C-B09A-6F6AE2DD9EC6}"/>
              </a:ext>
            </a:extLst>
          </p:cNvPr>
          <p:cNvSpPr txBox="1"/>
          <p:nvPr/>
        </p:nvSpPr>
        <p:spPr>
          <a:xfrm>
            <a:off x="352540" y="2617635"/>
            <a:ext cx="6775373" cy="3123932"/>
          </a:xfrm>
          <a:prstGeom prst="rect">
            <a:avLst/>
          </a:prstGeom>
          <a:noFill/>
        </p:spPr>
        <p:txBody>
          <a:bodyPr wrap="square" rtlCol="0">
            <a:spAutoFit/>
          </a:bodyPr>
          <a:lstStyle/>
          <a:p>
            <a:pPr marL="342000" indent="-342000">
              <a:spcBef>
                <a:spcPts val="600"/>
              </a:spcBef>
            </a:pPr>
            <a:r>
              <a:rPr lang="en-GB" dirty="0">
                <a:solidFill>
                  <a:schemeClr val="tx1">
                    <a:lumMod val="65000"/>
                    <a:lumOff val="35000"/>
                  </a:schemeClr>
                </a:solidFill>
              </a:rPr>
              <a:t>Possible awards: </a:t>
            </a:r>
          </a:p>
          <a:p>
            <a:pPr marL="342000" indent="-342000">
              <a:spcBef>
                <a:spcPts val="600"/>
              </a:spcBef>
              <a:buFont typeface="Arial" panose="020B0604020202020204" pitchFamily="34" charset="0"/>
              <a:buChar char="•"/>
            </a:pPr>
            <a:r>
              <a:rPr lang="en-GB" dirty="0">
                <a:solidFill>
                  <a:schemeClr val="tx1">
                    <a:lumMod val="65000"/>
                    <a:lumOff val="35000"/>
                  </a:schemeClr>
                </a:solidFill>
              </a:rPr>
              <a:t>for </a:t>
            </a:r>
            <a:r>
              <a:rPr lang="en-GB" b="1" dirty="0">
                <a:solidFill>
                  <a:schemeClr val="tx1">
                    <a:lumMod val="65000"/>
                    <a:lumOff val="35000"/>
                  </a:schemeClr>
                </a:solidFill>
              </a:rPr>
              <a:t>innovative implementation </a:t>
            </a:r>
            <a:r>
              <a:rPr lang="en-GB" dirty="0">
                <a:solidFill>
                  <a:schemeClr val="tx1">
                    <a:lumMod val="65000"/>
                    <a:lumOff val="35000"/>
                  </a:schemeClr>
                </a:solidFill>
              </a:rPr>
              <a:t>of RDA outputs in SMEs / industry; </a:t>
            </a:r>
          </a:p>
          <a:p>
            <a:pPr marL="342000" indent="-342000">
              <a:spcBef>
                <a:spcPts val="600"/>
              </a:spcBef>
              <a:buFont typeface="Arial" panose="020B0604020202020204" pitchFamily="34" charset="0"/>
              <a:buChar char="•"/>
            </a:pPr>
            <a:r>
              <a:rPr lang="en-GB" dirty="0">
                <a:solidFill>
                  <a:schemeClr val="tx1">
                    <a:lumMod val="65000"/>
                    <a:lumOff val="35000"/>
                  </a:schemeClr>
                </a:solidFill>
              </a:rPr>
              <a:t>for </a:t>
            </a:r>
            <a:r>
              <a:rPr lang="en-GB" b="1" dirty="0">
                <a:solidFill>
                  <a:schemeClr val="tx1">
                    <a:lumMod val="65000"/>
                    <a:lumOff val="35000"/>
                  </a:schemeClr>
                </a:solidFill>
              </a:rPr>
              <a:t>excellent research </a:t>
            </a:r>
            <a:r>
              <a:rPr lang="en-GB" dirty="0">
                <a:solidFill>
                  <a:schemeClr val="tx1">
                    <a:lumMod val="65000"/>
                    <a:lumOff val="35000"/>
                  </a:schemeClr>
                </a:solidFill>
              </a:rPr>
              <a:t>conducted using RDA outputs (or the ICT Technical Specifications = Standards).</a:t>
            </a:r>
          </a:p>
          <a:p>
            <a:pPr>
              <a:spcBef>
                <a:spcPts val="600"/>
              </a:spcBef>
            </a:pPr>
            <a:r>
              <a:rPr lang="en-GB" dirty="0">
                <a:solidFill>
                  <a:schemeClr val="tx1">
                    <a:lumMod val="65000"/>
                    <a:lumOff val="35000"/>
                  </a:schemeClr>
                </a:solidFill>
              </a:rPr>
              <a:t>Scholarships could cover specific data science education in particular</a:t>
            </a:r>
          </a:p>
          <a:p>
            <a:pPr>
              <a:spcBef>
                <a:spcPts val="600"/>
              </a:spcBef>
            </a:pPr>
            <a:r>
              <a:rPr lang="en-GB" dirty="0">
                <a:solidFill>
                  <a:schemeClr val="tx1">
                    <a:lumMod val="65000"/>
                    <a:lumOff val="35000"/>
                  </a:schemeClr>
                </a:solidFill>
              </a:rPr>
              <a:t>domains etc.</a:t>
            </a:r>
          </a:p>
          <a:p>
            <a:pPr>
              <a:spcBef>
                <a:spcPts val="600"/>
              </a:spcBef>
            </a:pPr>
            <a:r>
              <a:rPr lang="en-GB" sz="1600" dirty="0">
                <a:solidFill>
                  <a:schemeClr val="tx1">
                    <a:lumMod val="65000"/>
                    <a:lumOff val="35000"/>
                  </a:schemeClr>
                </a:solidFill>
              </a:rPr>
              <a:t>An RDA Aware or Scholarship programme would be sponsored by an organisation, with the management of the programme to be under the RDA Foundation and thus the Foundation receiving financial support for administrative aspects.</a:t>
            </a:r>
            <a:endParaRPr lang="it-IT" sz="1600" dirty="0">
              <a:solidFill>
                <a:schemeClr val="tx1">
                  <a:lumMod val="65000"/>
                  <a:lumOff val="35000"/>
                </a:schemeClr>
              </a:solidFill>
            </a:endParaRPr>
          </a:p>
        </p:txBody>
      </p:sp>
      <p:pic>
        <p:nvPicPr>
          <p:cNvPr id="8" name="Picture 7">
            <a:extLst>
              <a:ext uri="{FF2B5EF4-FFF2-40B4-BE49-F238E27FC236}">
                <a16:creationId xmlns:a16="http://schemas.microsoft.com/office/drawing/2014/main" id="{9837D531-3449-4346-B33B-B37190350B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8415" y="3832733"/>
            <a:ext cx="2857500" cy="2857500"/>
          </a:xfrm>
          <a:prstGeom prst="rect">
            <a:avLst/>
          </a:prstGeom>
        </p:spPr>
      </p:pic>
      <p:pic>
        <p:nvPicPr>
          <p:cNvPr id="13" name="Picture 12">
            <a:extLst>
              <a:ext uri="{FF2B5EF4-FFF2-40B4-BE49-F238E27FC236}">
                <a16:creationId xmlns:a16="http://schemas.microsoft.com/office/drawing/2014/main" id="{80925307-826C-8648-8583-841E036630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38142" y="5642415"/>
            <a:ext cx="969644" cy="1039739"/>
          </a:xfrm>
          <a:prstGeom prst="rect">
            <a:avLst/>
          </a:prstGeom>
        </p:spPr>
      </p:pic>
    </p:spTree>
    <p:extLst>
      <p:ext uri="{BB962C8B-B14F-4D97-AF65-F5344CB8AC3E}">
        <p14:creationId xmlns:p14="http://schemas.microsoft.com/office/powerpoint/2010/main" val="2536110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itle 3">
            <a:extLst>
              <a:ext uri="{FF2B5EF4-FFF2-40B4-BE49-F238E27FC236}">
                <a16:creationId xmlns:a16="http://schemas.microsoft.com/office/drawing/2014/main" id="{A1DC5643-2D72-49BD-884B-16570561B791}"/>
              </a:ext>
            </a:extLst>
          </p:cNvPr>
          <p:cNvSpPr>
            <a:spLocks noGrp="1"/>
          </p:cNvSpPr>
          <p:nvPr>
            <p:ph type="ctrTitle"/>
          </p:nvPr>
        </p:nvSpPr>
        <p:spPr>
          <a:xfrm>
            <a:off x="804672" y="802955"/>
            <a:ext cx="5145024" cy="1454051"/>
          </a:xfrm>
        </p:spPr>
        <p:txBody>
          <a:bodyPr vert="horz" lIns="91440" tIns="45720" rIns="91440" bIns="45720" rtlCol="0" anchor="ctr">
            <a:normAutofit/>
          </a:bodyPr>
          <a:lstStyle/>
          <a:p>
            <a:pPr algn="l"/>
            <a:r>
              <a:rPr lang="en-US" sz="4000" b="1" dirty="0">
                <a:solidFill>
                  <a:schemeClr val="accent2">
                    <a:lumMod val="50000"/>
                  </a:schemeClr>
                </a:solidFill>
              </a:rPr>
              <a:t>RDA Training / Events</a:t>
            </a:r>
          </a:p>
        </p:txBody>
      </p:sp>
      <p:sp>
        <p:nvSpPr>
          <p:cNvPr id="58"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6649B894-8F2A-479B-A524-9E5C8339C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2400" y="266436"/>
            <a:ext cx="2094821" cy="1366871"/>
          </a:xfrm>
          <a:prstGeom prst="rect">
            <a:avLst/>
          </a:prstGeom>
        </p:spPr>
      </p:pic>
      <p:sp>
        <p:nvSpPr>
          <p:cNvPr id="2" name="TextBox 1">
            <a:extLst>
              <a:ext uri="{FF2B5EF4-FFF2-40B4-BE49-F238E27FC236}">
                <a16:creationId xmlns:a16="http://schemas.microsoft.com/office/drawing/2014/main" id="{903D9205-4C57-2040-8415-88E4697FD6C6}"/>
              </a:ext>
            </a:extLst>
          </p:cNvPr>
          <p:cNvSpPr txBox="1"/>
          <p:nvPr/>
        </p:nvSpPr>
        <p:spPr>
          <a:xfrm>
            <a:off x="804672" y="2421682"/>
            <a:ext cx="5145024" cy="3639289"/>
          </a:xfrm>
          <a:prstGeom prst="rect">
            <a:avLst/>
          </a:prstGeom>
        </p:spPr>
        <p:txBody>
          <a:bodyPr vert="horz" lIns="91440" tIns="45720" rIns="91440" bIns="45720" rtlCol="0" anchor="ctr">
            <a:normAutofit/>
          </a:bodyPr>
          <a:lstStyle/>
          <a:p>
            <a:pPr marL="114300" lvl="0" fontAlgn="base">
              <a:lnSpc>
                <a:spcPct val="90000"/>
              </a:lnSpc>
              <a:spcAft>
                <a:spcPts val="1200"/>
              </a:spcAft>
            </a:pPr>
            <a:r>
              <a:rPr lang="en-US" sz="2000" b="1" dirty="0">
                <a:solidFill>
                  <a:srgbClr val="000000"/>
                </a:solidFill>
              </a:rPr>
              <a:t>  </a:t>
            </a:r>
            <a:endParaRPr lang="en-US" sz="2000" dirty="0">
              <a:solidFill>
                <a:srgbClr val="000000"/>
              </a:solidFill>
            </a:endParaRPr>
          </a:p>
          <a:p>
            <a:pPr indent="-228600">
              <a:lnSpc>
                <a:spcPct val="90000"/>
              </a:lnSpc>
              <a:buFont typeface="Arial" panose="020B0604020202020204" pitchFamily="34" charset="0"/>
              <a:buChar char="•"/>
            </a:pPr>
            <a:endParaRPr lang="en-US" sz="2000" dirty="0">
              <a:solidFill>
                <a:srgbClr val="000000"/>
              </a:solidFill>
            </a:endParaRPr>
          </a:p>
        </p:txBody>
      </p:sp>
      <p:sp>
        <p:nvSpPr>
          <p:cNvPr id="60"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6DCD9B16-6AE9-664C-B09A-6F6AE2DD9EC6}"/>
              </a:ext>
            </a:extLst>
          </p:cNvPr>
          <p:cNvSpPr txBox="1"/>
          <p:nvPr/>
        </p:nvSpPr>
        <p:spPr>
          <a:xfrm>
            <a:off x="352541" y="2617635"/>
            <a:ext cx="5743460" cy="3200876"/>
          </a:xfrm>
          <a:prstGeom prst="rect">
            <a:avLst/>
          </a:prstGeom>
          <a:noFill/>
        </p:spPr>
        <p:txBody>
          <a:bodyPr wrap="square" rtlCol="0">
            <a:spAutoFit/>
          </a:bodyPr>
          <a:lstStyle/>
          <a:p>
            <a:pPr marL="342000" indent="-342000">
              <a:spcAft>
                <a:spcPts val="600"/>
              </a:spcAft>
              <a:buFont typeface="Arial" panose="020B0604020202020204" pitchFamily="34" charset="0"/>
              <a:buChar char="•"/>
            </a:pPr>
            <a:r>
              <a:rPr lang="en-GB" sz="2400" b="1" dirty="0">
                <a:solidFill>
                  <a:schemeClr val="tx1">
                    <a:lumMod val="65000"/>
                    <a:lumOff val="35000"/>
                  </a:schemeClr>
                </a:solidFill>
              </a:rPr>
              <a:t>Creation</a:t>
            </a:r>
            <a:r>
              <a:rPr lang="en-GB" sz="2400" dirty="0">
                <a:solidFill>
                  <a:schemeClr val="tx1">
                    <a:lumMod val="65000"/>
                    <a:lumOff val="35000"/>
                  </a:schemeClr>
                </a:solidFill>
              </a:rPr>
              <a:t> of a </a:t>
            </a:r>
            <a:r>
              <a:rPr lang="en-GB" sz="2400" i="1" dirty="0" err="1">
                <a:solidFill>
                  <a:schemeClr val="tx1">
                    <a:lumMod val="65000"/>
                    <a:lumOff val="35000"/>
                  </a:schemeClr>
                </a:solidFill>
              </a:rPr>
              <a:t>datathon</a:t>
            </a:r>
            <a:r>
              <a:rPr lang="en-GB" sz="2400" i="1" dirty="0">
                <a:solidFill>
                  <a:schemeClr val="tx1">
                    <a:lumMod val="65000"/>
                    <a:lumOff val="35000"/>
                  </a:schemeClr>
                </a:solidFill>
              </a:rPr>
              <a:t>, hackathon, training course </a:t>
            </a:r>
            <a:r>
              <a:rPr lang="en-GB" sz="2400" dirty="0">
                <a:solidFill>
                  <a:schemeClr val="tx1">
                    <a:lumMod val="65000"/>
                    <a:lumOff val="35000"/>
                  </a:schemeClr>
                </a:solidFill>
              </a:rPr>
              <a:t>or</a:t>
            </a:r>
            <a:r>
              <a:rPr lang="en-GB" sz="2400" b="1" dirty="0">
                <a:solidFill>
                  <a:schemeClr val="tx1">
                    <a:lumMod val="65000"/>
                    <a:lumOff val="35000"/>
                  </a:schemeClr>
                </a:solidFill>
              </a:rPr>
              <a:t> </a:t>
            </a:r>
            <a:r>
              <a:rPr lang="en-GB" sz="2400" dirty="0">
                <a:solidFill>
                  <a:schemeClr val="tx1">
                    <a:lumMod val="65000"/>
                    <a:lumOff val="35000"/>
                  </a:schemeClr>
                </a:solidFill>
              </a:rPr>
              <a:t>series of focused events (including </a:t>
            </a:r>
            <a:r>
              <a:rPr lang="en-GB" sz="2400" i="1" dirty="0">
                <a:solidFill>
                  <a:schemeClr val="tx1">
                    <a:lumMod val="65000"/>
                    <a:lumOff val="35000"/>
                  </a:schemeClr>
                </a:solidFill>
              </a:rPr>
              <a:t>webinars</a:t>
            </a:r>
            <a:r>
              <a:rPr lang="en-GB" sz="2400" dirty="0">
                <a:solidFill>
                  <a:schemeClr val="tx1">
                    <a:lumMod val="65000"/>
                    <a:lumOff val="35000"/>
                  </a:schemeClr>
                </a:solidFill>
              </a:rPr>
              <a:t>). </a:t>
            </a:r>
          </a:p>
          <a:p>
            <a:pPr marL="342000" indent="-342000">
              <a:spcAft>
                <a:spcPts val="600"/>
              </a:spcAft>
              <a:buFont typeface="Arial" panose="020B0604020202020204" pitchFamily="34" charset="0"/>
              <a:buChar char="•"/>
            </a:pPr>
            <a:r>
              <a:rPr lang="en-GB" sz="2400" b="1" dirty="0">
                <a:solidFill>
                  <a:schemeClr val="tx1">
                    <a:lumMod val="65000"/>
                    <a:lumOff val="35000"/>
                  </a:schemeClr>
                </a:solidFill>
              </a:rPr>
              <a:t>Organised</a:t>
            </a:r>
            <a:r>
              <a:rPr lang="en-GB" sz="2400" dirty="0">
                <a:solidFill>
                  <a:schemeClr val="tx1">
                    <a:lumMod val="65000"/>
                    <a:lumOff val="35000"/>
                  </a:schemeClr>
                </a:solidFill>
              </a:rPr>
              <a:t> and </a:t>
            </a:r>
            <a:r>
              <a:rPr lang="en-GB" sz="2400" b="1" dirty="0">
                <a:solidFill>
                  <a:schemeClr val="tx1">
                    <a:lumMod val="65000"/>
                    <a:lumOff val="35000"/>
                  </a:schemeClr>
                </a:solidFill>
              </a:rPr>
              <a:t>supported</a:t>
            </a:r>
            <a:r>
              <a:rPr lang="en-GB" sz="2400" dirty="0">
                <a:solidFill>
                  <a:schemeClr val="tx1">
                    <a:lumMod val="65000"/>
                    <a:lumOff val="35000"/>
                  </a:schemeClr>
                </a:solidFill>
              </a:rPr>
              <a:t> by an organisation.</a:t>
            </a:r>
          </a:p>
          <a:p>
            <a:pPr marL="342000" indent="-342000">
              <a:spcAft>
                <a:spcPts val="600"/>
              </a:spcAft>
              <a:buFont typeface="Arial" panose="020B0604020202020204" pitchFamily="34" charset="0"/>
              <a:buChar char="•"/>
            </a:pPr>
            <a:r>
              <a:rPr lang="en-GB" sz="2400" dirty="0">
                <a:solidFill>
                  <a:schemeClr val="tx1">
                    <a:lumMod val="65000"/>
                    <a:lumOff val="35000"/>
                  </a:schemeClr>
                </a:solidFill>
              </a:rPr>
              <a:t>With the core objective being to </a:t>
            </a:r>
            <a:r>
              <a:rPr lang="en-GB" sz="2400" b="1" dirty="0">
                <a:solidFill>
                  <a:schemeClr val="tx1">
                    <a:lumMod val="65000"/>
                    <a:lumOff val="35000"/>
                  </a:schemeClr>
                </a:solidFill>
              </a:rPr>
              <a:t>raise awareness </a:t>
            </a:r>
            <a:r>
              <a:rPr lang="en-GB" sz="2400" dirty="0">
                <a:solidFill>
                  <a:schemeClr val="tx1">
                    <a:lumMod val="65000"/>
                    <a:lumOff val="35000"/>
                  </a:schemeClr>
                </a:solidFill>
              </a:rPr>
              <a:t>of and </a:t>
            </a:r>
            <a:r>
              <a:rPr lang="en-GB" sz="2400" b="1" dirty="0">
                <a:solidFill>
                  <a:schemeClr val="tx1">
                    <a:lumMod val="65000"/>
                    <a:lumOff val="35000"/>
                  </a:schemeClr>
                </a:solidFill>
              </a:rPr>
              <a:t>increase</a:t>
            </a:r>
            <a:r>
              <a:rPr lang="en-GB" sz="2400" dirty="0">
                <a:solidFill>
                  <a:schemeClr val="tx1">
                    <a:lumMod val="65000"/>
                    <a:lumOff val="35000"/>
                  </a:schemeClr>
                </a:solidFill>
              </a:rPr>
              <a:t> </a:t>
            </a:r>
            <a:r>
              <a:rPr lang="en-GB" sz="2400" b="1" dirty="0">
                <a:solidFill>
                  <a:schemeClr val="tx1">
                    <a:lumMod val="65000"/>
                    <a:lumOff val="35000"/>
                  </a:schemeClr>
                </a:solidFill>
              </a:rPr>
              <a:t>impact</a:t>
            </a:r>
            <a:r>
              <a:rPr lang="en-GB" sz="2400" dirty="0">
                <a:solidFill>
                  <a:schemeClr val="tx1">
                    <a:lumMod val="65000"/>
                    <a:lumOff val="35000"/>
                  </a:schemeClr>
                </a:solidFill>
              </a:rPr>
              <a:t> of RDA </a:t>
            </a:r>
            <a:r>
              <a:rPr lang="en-GB" sz="2400" i="1" dirty="0">
                <a:solidFill>
                  <a:schemeClr val="tx1">
                    <a:lumMod val="65000"/>
                    <a:lumOff val="35000"/>
                  </a:schemeClr>
                </a:solidFill>
              </a:rPr>
              <a:t>activities</a:t>
            </a:r>
            <a:r>
              <a:rPr lang="en-GB" sz="2400" dirty="0">
                <a:solidFill>
                  <a:schemeClr val="tx1">
                    <a:lumMod val="65000"/>
                    <a:lumOff val="35000"/>
                  </a:schemeClr>
                </a:solidFill>
              </a:rPr>
              <a:t> and </a:t>
            </a:r>
            <a:r>
              <a:rPr lang="en-GB" sz="2400" i="1" dirty="0">
                <a:solidFill>
                  <a:schemeClr val="tx1">
                    <a:lumMod val="65000"/>
                    <a:lumOff val="35000"/>
                  </a:schemeClr>
                </a:solidFill>
              </a:rPr>
              <a:t>outputs</a:t>
            </a:r>
            <a:r>
              <a:rPr lang="en-GB" sz="2400" dirty="0">
                <a:solidFill>
                  <a:schemeClr val="tx1">
                    <a:lumMod val="65000"/>
                    <a:lumOff val="35000"/>
                  </a:schemeClr>
                </a:solidFill>
              </a:rPr>
              <a:t>.</a:t>
            </a:r>
            <a:endParaRPr lang="it-IT" sz="2400" dirty="0">
              <a:solidFill>
                <a:schemeClr val="tx1">
                  <a:lumMod val="65000"/>
                  <a:lumOff val="35000"/>
                </a:schemeClr>
              </a:solidFill>
            </a:endParaRPr>
          </a:p>
        </p:txBody>
      </p:sp>
      <p:pic>
        <p:nvPicPr>
          <p:cNvPr id="8" name="Picture 7">
            <a:extLst>
              <a:ext uri="{FF2B5EF4-FFF2-40B4-BE49-F238E27FC236}">
                <a16:creationId xmlns:a16="http://schemas.microsoft.com/office/drawing/2014/main" id="{72900CE6-FFAA-6B46-AE7B-0A8A810768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6001" y="3734064"/>
            <a:ext cx="2857500" cy="2857500"/>
          </a:xfrm>
          <a:prstGeom prst="rect">
            <a:avLst/>
          </a:prstGeom>
        </p:spPr>
      </p:pic>
      <p:pic>
        <p:nvPicPr>
          <p:cNvPr id="13" name="Picture 12">
            <a:extLst>
              <a:ext uri="{FF2B5EF4-FFF2-40B4-BE49-F238E27FC236}">
                <a16:creationId xmlns:a16="http://schemas.microsoft.com/office/drawing/2014/main" id="{C2B1330A-D672-9243-A4C9-3A7741E89E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13949" y="5551825"/>
            <a:ext cx="969644" cy="1039739"/>
          </a:xfrm>
          <a:prstGeom prst="rect">
            <a:avLst/>
          </a:prstGeom>
        </p:spPr>
      </p:pic>
    </p:spTree>
    <p:extLst>
      <p:ext uri="{BB962C8B-B14F-4D97-AF65-F5344CB8AC3E}">
        <p14:creationId xmlns:p14="http://schemas.microsoft.com/office/powerpoint/2010/main" val="3841116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799A8B4F-0FED-46C0-9186-5A8E116D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a:extLst>
              <a:ext uri="{FF2B5EF4-FFF2-40B4-BE49-F238E27FC236}">
                <a16:creationId xmlns:a16="http://schemas.microsoft.com/office/drawing/2014/main" id="{DA6861EE-7660-46C9-80BD-173B8F7454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6CE2FEE-ACBC-4EB3-BD28-2855DCC602B7}"/>
              </a:ext>
            </a:extLst>
          </p:cNvPr>
          <p:cNvSpPr>
            <a:spLocks noGrp="1"/>
          </p:cNvSpPr>
          <p:nvPr>
            <p:ph type="title"/>
          </p:nvPr>
        </p:nvSpPr>
        <p:spPr>
          <a:xfrm>
            <a:off x="1838364" y="278071"/>
            <a:ext cx="6318649" cy="1454051"/>
          </a:xfrm>
        </p:spPr>
        <p:txBody>
          <a:bodyPr vert="horz" lIns="91440" tIns="45720" rIns="91440" bIns="45720" rtlCol="0" anchor="ctr">
            <a:normAutofit/>
          </a:bodyPr>
          <a:lstStyle/>
          <a:p>
            <a:r>
              <a:rPr lang="en-US" sz="3600" b="1" dirty="0">
                <a:solidFill>
                  <a:schemeClr val="accent2">
                    <a:lumMod val="50000"/>
                  </a:schemeClr>
                </a:solidFill>
              </a:rPr>
              <a:t>What does RDA do?</a:t>
            </a:r>
          </a:p>
        </p:txBody>
      </p:sp>
      <p:sp>
        <p:nvSpPr>
          <p:cNvPr id="3" name="TextBox 2">
            <a:extLst>
              <a:ext uri="{FF2B5EF4-FFF2-40B4-BE49-F238E27FC236}">
                <a16:creationId xmlns:a16="http://schemas.microsoft.com/office/drawing/2014/main" id="{3CCCAFEC-595E-8A46-B06E-BC357839326A}"/>
              </a:ext>
            </a:extLst>
          </p:cNvPr>
          <p:cNvSpPr txBox="1"/>
          <p:nvPr/>
        </p:nvSpPr>
        <p:spPr>
          <a:xfrm>
            <a:off x="328465" y="2640399"/>
            <a:ext cx="5570806" cy="3619241"/>
          </a:xfrm>
          <a:prstGeom prst="rect">
            <a:avLst/>
          </a:prstGeom>
        </p:spPr>
        <p:txBody>
          <a:bodyPr vert="horz" lIns="91440" tIns="45720" rIns="91440" bIns="45720" rtlCol="0" anchor="ctr">
            <a:normAutofit fontScale="92500" lnSpcReduction="20000"/>
          </a:bodyPr>
          <a:lstStyle/>
          <a:p>
            <a:pPr indent="-228600" fontAlgn="base">
              <a:lnSpc>
                <a:spcPct val="90000"/>
              </a:lnSpc>
              <a:spcAft>
                <a:spcPts val="1200"/>
              </a:spcAft>
              <a:buFont typeface="Arial" panose="020B0604020202020204" pitchFamily="34" charset="0"/>
              <a:buChar char="•"/>
            </a:pPr>
            <a:endParaRPr lang="en-US" sz="1000" i="1" dirty="0">
              <a:solidFill>
                <a:srgbClr val="000000"/>
              </a:solidFill>
            </a:endParaRPr>
          </a:p>
          <a:p>
            <a:pPr>
              <a:lnSpc>
                <a:spcPct val="90000"/>
              </a:lnSpc>
            </a:pPr>
            <a:endParaRPr lang="en-US" sz="1000" dirty="0">
              <a:solidFill>
                <a:srgbClr val="000000"/>
              </a:solidFill>
            </a:endParaRPr>
          </a:p>
          <a:p>
            <a:pPr indent="-228600">
              <a:lnSpc>
                <a:spcPct val="90000"/>
              </a:lnSpc>
              <a:buFont typeface="Arial" panose="020B0604020202020204" pitchFamily="34" charset="0"/>
              <a:buChar char="•"/>
            </a:pPr>
            <a:endParaRPr lang="en-US" sz="1000" dirty="0">
              <a:solidFill>
                <a:srgbClr val="000000"/>
              </a:solidFill>
            </a:endParaRPr>
          </a:p>
          <a:p>
            <a:pPr>
              <a:lnSpc>
                <a:spcPct val="90000"/>
              </a:lnSpc>
            </a:pPr>
            <a:r>
              <a:rPr lang="en-US" dirty="0">
                <a:solidFill>
                  <a:schemeClr val="accent2">
                    <a:lumMod val="50000"/>
                  </a:schemeClr>
                </a:solidFill>
              </a:rPr>
              <a:t>RDA members collaborate together across the globe to tackle numerous infrastructure &amp; data sharing challenges related to:</a:t>
            </a:r>
          </a:p>
          <a:p>
            <a:pPr indent="-228600">
              <a:lnSpc>
                <a:spcPct val="90000"/>
              </a:lnSpc>
              <a:buFont typeface="Arial" panose="020B0604020202020204" pitchFamily="34" charset="0"/>
              <a:buChar char="•"/>
            </a:pPr>
            <a:endParaRPr lang="en-US" dirty="0">
              <a:solidFill>
                <a:schemeClr val="accent2">
                  <a:lumMod val="50000"/>
                </a:schemeClr>
              </a:solidFill>
            </a:endParaRPr>
          </a:p>
          <a:p>
            <a:pPr marL="285750" indent="-228600">
              <a:lnSpc>
                <a:spcPct val="90000"/>
              </a:lnSpc>
              <a:spcAft>
                <a:spcPts val="600"/>
              </a:spcAft>
              <a:buFont typeface="Arial" panose="020B0604020202020204" pitchFamily="34" charset="0"/>
              <a:buChar char="•"/>
            </a:pPr>
            <a:r>
              <a:rPr lang="en-US" dirty="0">
                <a:solidFill>
                  <a:schemeClr val="accent2">
                    <a:lumMod val="50000"/>
                  </a:schemeClr>
                </a:solidFill>
              </a:rPr>
              <a:t>Reproducibility</a:t>
            </a:r>
          </a:p>
          <a:p>
            <a:pPr marL="285750" indent="-228600">
              <a:lnSpc>
                <a:spcPct val="90000"/>
              </a:lnSpc>
              <a:spcAft>
                <a:spcPts val="600"/>
              </a:spcAft>
              <a:buFont typeface="Arial" panose="020B0604020202020204" pitchFamily="34" charset="0"/>
              <a:buChar char="•"/>
            </a:pPr>
            <a:r>
              <a:rPr lang="en-US" dirty="0">
                <a:solidFill>
                  <a:schemeClr val="accent2">
                    <a:lumMod val="50000"/>
                  </a:schemeClr>
                </a:solidFill>
              </a:rPr>
              <a:t>Data preservation</a:t>
            </a:r>
          </a:p>
          <a:p>
            <a:pPr marL="285750" indent="-228600">
              <a:lnSpc>
                <a:spcPct val="90000"/>
              </a:lnSpc>
              <a:spcAft>
                <a:spcPts val="600"/>
              </a:spcAft>
              <a:buFont typeface="Arial" panose="020B0604020202020204" pitchFamily="34" charset="0"/>
              <a:buChar char="•"/>
            </a:pPr>
            <a:r>
              <a:rPr lang="en-US" dirty="0">
                <a:solidFill>
                  <a:schemeClr val="accent2">
                    <a:lumMod val="50000"/>
                  </a:schemeClr>
                </a:solidFill>
              </a:rPr>
              <a:t>Best practices for domain repositories</a:t>
            </a:r>
          </a:p>
          <a:p>
            <a:pPr marL="285750" indent="-228600">
              <a:lnSpc>
                <a:spcPct val="90000"/>
              </a:lnSpc>
              <a:spcAft>
                <a:spcPts val="600"/>
              </a:spcAft>
              <a:buFont typeface="Arial" panose="020B0604020202020204" pitchFamily="34" charset="0"/>
              <a:buChar char="•"/>
            </a:pPr>
            <a:r>
              <a:rPr lang="en-US" dirty="0">
                <a:solidFill>
                  <a:schemeClr val="accent2">
                    <a:lumMod val="50000"/>
                  </a:schemeClr>
                </a:solidFill>
              </a:rPr>
              <a:t>Legal interoperability</a:t>
            </a:r>
          </a:p>
          <a:p>
            <a:pPr marL="285750" indent="-228600">
              <a:lnSpc>
                <a:spcPct val="90000"/>
              </a:lnSpc>
              <a:spcAft>
                <a:spcPts val="600"/>
              </a:spcAft>
              <a:buFont typeface="Arial" panose="020B0604020202020204" pitchFamily="34" charset="0"/>
              <a:buChar char="•"/>
            </a:pPr>
            <a:r>
              <a:rPr lang="en-US" dirty="0">
                <a:solidFill>
                  <a:schemeClr val="accent2">
                    <a:lumMod val="50000"/>
                  </a:schemeClr>
                </a:solidFill>
              </a:rPr>
              <a:t>Data citation</a:t>
            </a:r>
          </a:p>
          <a:p>
            <a:pPr marL="285750" indent="-228600">
              <a:lnSpc>
                <a:spcPct val="90000"/>
              </a:lnSpc>
              <a:spcAft>
                <a:spcPts val="600"/>
              </a:spcAft>
              <a:buFont typeface="Arial" panose="020B0604020202020204" pitchFamily="34" charset="0"/>
              <a:buChar char="•"/>
            </a:pPr>
            <a:r>
              <a:rPr lang="en-US" dirty="0">
                <a:solidFill>
                  <a:schemeClr val="accent2">
                    <a:lumMod val="50000"/>
                  </a:schemeClr>
                </a:solidFill>
              </a:rPr>
              <a:t>Data type registries</a:t>
            </a:r>
          </a:p>
          <a:p>
            <a:pPr marL="285750" indent="-228600">
              <a:lnSpc>
                <a:spcPct val="90000"/>
              </a:lnSpc>
              <a:spcAft>
                <a:spcPts val="600"/>
              </a:spcAft>
              <a:buFont typeface="Arial" panose="020B0604020202020204" pitchFamily="34" charset="0"/>
              <a:buChar char="•"/>
            </a:pPr>
            <a:r>
              <a:rPr lang="en-US" dirty="0">
                <a:solidFill>
                  <a:schemeClr val="accent2">
                    <a:lumMod val="50000"/>
                  </a:schemeClr>
                </a:solidFill>
              </a:rPr>
              <a:t>Metadata</a:t>
            </a:r>
          </a:p>
          <a:p>
            <a:pPr marL="285750" indent="-228600">
              <a:lnSpc>
                <a:spcPct val="90000"/>
              </a:lnSpc>
              <a:spcAft>
                <a:spcPts val="600"/>
              </a:spcAft>
              <a:buFont typeface="Arial" panose="020B0604020202020204" pitchFamily="34" charset="0"/>
              <a:buChar char="•"/>
            </a:pPr>
            <a:r>
              <a:rPr lang="en-US" dirty="0">
                <a:solidFill>
                  <a:schemeClr val="accent2">
                    <a:lumMod val="50000"/>
                  </a:schemeClr>
                </a:solidFill>
              </a:rPr>
              <a:t>So much more!</a:t>
            </a:r>
          </a:p>
          <a:p>
            <a:pPr>
              <a:lnSpc>
                <a:spcPct val="90000"/>
              </a:lnSpc>
            </a:pPr>
            <a:r>
              <a:rPr lang="en-US" sz="1000" dirty="0">
                <a:solidFill>
                  <a:srgbClr val="000000"/>
                </a:solidFill>
              </a:rPr>
              <a:t> </a:t>
            </a:r>
          </a:p>
        </p:txBody>
      </p:sp>
      <p:sp>
        <p:nvSpPr>
          <p:cNvPr id="74" name="Oval 73">
            <a:extLst>
              <a:ext uri="{FF2B5EF4-FFF2-40B4-BE49-F238E27FC236}">
                <a16:creationId xmlns:a16="http://schemas.microsoft.com/office/drawing/2014/main" id="{38A69B74-22E3-47CC-823F-18BE7930C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36" y="2960687"/>
            <a:ext cx="2668748" cy="266874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1">
            <a:extLst>
              <a:ext uri="{FF2B5EF4-FFF2-40B4-BE49-F238E27FC236}">
                <a16:creationId xmlns:a16="http://schemas.microsoft.com/office/drawing/2014/main" id="{1778637B-5DB8-4A75-B2E6-FC2B1BB9A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CD72F13E-92B5-ED4E-99FC-E3B649DBEB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7132" y="57322"/>
            <a:ext cx="2214478" cy="3053649"/>
          </a:xfrm>
          <a:prstGeom prst="rect">
            <a:avLst/>
          </a:prstGeom>
        </p:spPr>
      </p:pic>
      <p:sp>
        <p:nvSpPr>
          <p:cNvPr id="78" name="Freeform 75">
            <a:extLst>
              <a:ext uri="{FF2B5EF4-FFF2-40B4-BE49-F238E27FC236}">
                <a16:creationId xmlns:a16="http://schemas.microsoft.com/office/drawing/2014/main" id="{0035A30C-45F3-4EFB-B2E8-6E2A11843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Content Placeholder 5" descr="A close up of a sign&#10;&#10;Description automatically generated">
            <a:extLst>
              <a:ext uri="{FF2B5EF4-FFF2-40B4-BE49-F238E27FC236}">
                <a16:creationId xmlns:a16="http://schemas.microsoft.com/office/drawing/2014/main" id="{887C79A1-DF33-484C-B07C-8511D85B48B6}"/>
              </a:ext>
            </a:extLst>
          </p:cNvPr>
          <p:cNvPicPr>
            <a:picLocks noChangeAspect="1"/>
          </p:cNvPicPr>
          <p:nvPr/>
        </p:nvPicPr>
        <p:blipFill rotWithShape="1">
          <a:blip r:embed="rId4">
            <a:extLst>
              <a:ext uri="{28A0092B-C50C-407E-A947-70E740481C1C}">
                <a14:useLocalDpi xmlns:a14="http://schemas.microsoft.com/office/drawing/2010/main" val="0"/>
              </a:ext>
            </a:extLst>
          </a:blip>
          <a:srcRect t="10911" r="-1" b="1006"/>
          <a:stretch/>
        </p:blipFill>
        <p:spPr>
          <a:xfrm>
            <a:off x="9496899" y="5176478"/>
            <a:ext cx="2432116" cy="1397822"/>
          </a:xfrm>
          <a:prstGeom prst="rect">
            <a:avLst/>
          </a:prstGeom>
        </p:spPr>
      </p:pic>
      <p:sp>
        <p:nvSpPr>
          <p:cNvPr id="11" name="TextBox 10">
            <a:extLst>
              <a:ext uri="{FF2B5EF4-FFF2-40B4-BE49-F238E27FC236}">
                <a16:creationId xmlns:a16="http://schemas.microsoft.com/office/drawing/2014/main" id="{08CA0334-03B1-334E-80D9-4EF1B7C1FE62}"/>
              </a:ext>
            </a:extLst>
          </p:cNvPr>
          <p:cNvSpPr txBox="1"/>
          <p:nvPr/>
        </p:nvSpPr>
        <p:spPr>
          <a:xfrm>
            <a:off x="393896" y="1454227"/>
            <a:ext cx="6711984" cy="1477328"/>
          </a:xfrm>
          <a:prstGeom prst="rect">
            <a:avLst/>
          </a:prstGeom>
          <a:noFill/>
        </p:spPr>
        <p:txBody>
          <a:bodyPr wrap="square" rtlCol="0">
            <a:spAutoFit/>
          </a:bodyPr>
          <a:lstStyle/>
          <a:p>
            <a:pPr algn="ctr"/>
            <a:r>
              <a:rPr lang="en-US" b="1" i="1" dirty="0">
                <a:solidFill>
                  <a:schemeClr val="tx1">
                    <a:lumMod val="65000"/>
                    <a:lumOff val="35000"/>
                  </a:schemeClr>
                </a:solidFill>
              </a:rPr>
              <a:t>RDA is building the social and technical bridges that enable open sharing of data to achieve its vision of researchers and innovators openly sharing data across technologies, disciplines, and countries to address the grand challenges of society.</a:t>
            </a:r>
            <a:r>
              <a:rPr lang="en-US" i="1" dirty="0">
                <a:solidFill>
                  <a:schemeClr val="tx1">
                    <a:lumMod val="65000"/>
                    <a:lumOff val="35000"/>
                  </a:schemeClr>
                </a:solidFill>
              </a:rPr>
              <a:t> </a:t>
            </a:r>
            <a:r>
              <a:rPr lang="en-US" dirty="0">
                <a:solidFill>
                  <a:schemeClr val="tx1">
                    <a:lumMod val="65000"/>
                    <a:lumOff val="35000"/>
                  </a:schemeClr>
                </a:solidFill>
              </a:rPr>
              <a:t> ​</a:t>
            </a:r>
          </a:p>
          <a:p>
            <a:endParaRPr lang="it-IT" dirty="0"/>
          </a:p>
        </p:txBody>
      </p:sp>
      <p:pic>
        <p:nvPicPr>
          <p:cNvPr id="13" name="Picture 12">
            <a:extLst>
              <a:ext uri="{FF2B5EF4-FFF2-40B4-BE49-F238E27FC236}">
                <a16:creationId xmlns:a16="http://schemas.microsoft.com/office/drawing/2014/main" id="{EAEB0200-7AB2-7B4F-B8C7-CB1613C4FA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4188" y="3470846"/>
            <a:ext cx="1502825" cy="1649863"/>
          </a:xfrm>
          <a:prstGeom prst="rect">
            <a:avLst/>
          </a:prstGeom>
        </p:spPr>
      </p:pic>
    </p:spTree>
    <p:extLst>
      <p:ext uri="{BB962C8B-B14F-4D97-AF65-F5344CB8AC3E}">
        <p14:creationId xmlns:p14="http://schemas.microsoft.com/office/powerpoint/2010/main" val="2094597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5"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screenshot of a cell phone&#10;&#10;Description automatically generated">
            <a:extLst>
              <a:ext uri="{FF2B5EF4-FFF2-40B4-BE49-F238E27FC236}">
                <a16:creationId xmlns:a16="http://schemas.microsoft.com/office/drawing/2014/main" id="{C671FCF2-65EB-41D7-A856-5CE6DCE6E09B}"/>
              </a:ext>
            </a:extLst>
          </p:cNvPr>
          <p:cNvPicPr/>
          <p:nvPr/>
        </p:nvPicPr>
        <p:blipFill rotWithShape="1">
          <a:blip r:embed="rId3">
            <a:alphaModFix/>
            <a:extLst>
              <a:ext uri="{28A0092B-C50C-407E-A947-70E740481C1C}">
                <a14:useLocalDpi xmlns:a14="http://schemas.microsoft.com/office/drawing/2010/main" val="0"/>
              </a:ext>
            </a:extLst>
          </a:blip>
          <a:srcRect t="33694" b="25741"/>
          <a:stretch/>
        </p:blipFill>
        <p:spPr bwMode="auto">
          <a:xfrm>
            <a:off x="6632714" y="1"/>
            <a:ext cx="3674754" cy="2106932"/>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noFill/>
          <a:effectLst>
            <a:softEdge rad="0"/>
          </a:effectLst>
          <a:extLst>
            <a:ext uri="{FAA26D3D-D897-4be2-8F04-BA451C77F1D7}">
              <ma14:placeholder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val="1"/>
            </a:ext>
          </a:extLst>
        </p:spPr>
      </p:pic>
      <p:sp>
        <p:nvSpPr>
          <p:cNvPr id="6" name="Content Placeholder 5">
            <a:extLst>
              <a:ext uri="{FF2B5EF4-FFF2-40B4-BE49-F238E27FC236}">
                <a16:creationId xmlns:a16="http://schemas.microsoft.com/office/drawing/2014/main" id="{7AC3CD25-9586-4003-A160-A4DA5E392303}"/>
              </a:ext>
            </a:extLst>
          </p:cNvPr>
          <p:cNvSpPr>
            <a:spLocks noGrp="1"/>
          </p:cNvSpPr>
          <p:nvPr>
            <p:ph idx="1"/>
          </p:nvPr>
        </p:nvSpPr>
        <p:spPr>
          <a:xfrm>
            <a:off x="712522" y="2877580"/>
            <a:ext cx="5688427" cy="3639289"/>
          </a:xfrm>
        </p:spPr>
        <p:txBody>
          <a:bodyPr anchor="ctr">
            <a:normAutofit/>
          </a:bodyPr>
          <a:lstStyle/>
          <a:p>
            <a:pPr marL="342000" indent="-342000">
              <a:lnSpc>
                <a:spcPct val="100000"/>
              </a:lnSpc>
              <a:spcBef>
                <a:spcPts val="0"/>
              </a:spcBef>
              <a:spcAft>
                <a:spcPts val="600"/>
              </a:spcAft>
            </a:pPr>
            <a:r>
              <a:rPr lang="en" sz="2000" dirty="0">
                <a:solidFill>
                  <a:schemeClr val="tx1">
                    <a:lumMod val="65000"/>
                    <a:lumOff val="35000"/>
                  </a:schemeClr>
                </a:solidFill>
              </a:rPr>
              <a:t>RDA needs a </a:t>
            </a:r>
            <a:r>
              <a:rPr lang="en" sz="2000" b="1" dirty="0">
                <a:solidFill>
                  <a:schemeClr val="tx1">
                    <a:lumMod val="65000"/>
                    <a:lumOff val="35000"/>
                  </a:schemeClr>
                </a:solidFill>
              </a:rPr>
              <a:t>professional</a:t>
            </a:r>
            <a:r>
              <a:rPr lang="en" sz="2000" dirty="0">
                <a:solidFill>
                  <a:schemeClr val="tx1">
                    <a:lumMod val="65000"/>
                    <a:lumOff val="35000"/>
                  </a:schemeClr>
                </a:solidFill>
              </a:rPr>
              <a:t> and </a:t>
            </a:r>
            <a:r>
              <a:rPr lang="en" sz="2000" b="1" dirty="0">
                <a:solidFill>
                  <a:schemeClr val="tx1">
                    <a:lumMod val="65000"/>
                    <a:lumOff val="35000"/>
                  </a:schemeClr>
                </a:solidFill>
              </a:rPr>
              <a:t>sustainable business </a:t>
            </a:r>
            <a:r>
              <a:rPr lang="en" sz="2000" dirty="0">
                <a:solidFill>
                  <a:schemeClr val="tx1">
                    <a:lumMod val="65000"/>
                    <a:lumOff val="35000"/>
                  </a:schemeClr>
                </a:solidFill>
              </a:rPr>
              <a:t>in order to support the work of RDA. </a:t>
            </a:r>
          </a:p>
          <a:p>
            <a:pPr marL="342000" indent="-342000">
              <a:lnSpc>
                <a:spcPct val="100000"/>
              </a:lnSpc>
              <a:spcBef>
                <a:spcPts val="0"/>
              </a:spcBef>
              <a:spcAft>
                <a:spcPts val="600"/>
              </a:spcAft>
            </a:pPr>
            <a:endParaRPr lang="en" sz="2000" dirty="0">
              <a:solidFill>
                <a:schemeClr val="tx1">
                  <a:lumMod val="65000"/>
                  <a:lumOff val="35000"/>
                </a:schemeClr>
              </a:solidFill>
            </a:endParaRPr>
          </a:p>
          <a:p>
            <a:pPr marL="342000" indent="-342000">
              <a:lnSpc>
                <a:spcPct val="100000"/>
              </a:lnSpc>
              <a:spcBef>
                <a:spcPts val="0"/>
              </a:spcBef>
              <a:spcAft>
                <a:spcPts val="600"/>
              </a:spcAft>
            </a:pPr>
            <a:r>
              <a:rPr lang="en" sz="2000" dirty="0">
                <a:solidFill>
                  <a:schemeClr val="tx1">
                    <a:lumMod val="65000"/>
                    <a:lumOff val="35000"/>
                  </a:schemeClr>
                </a:solidFill>
              </a:rPr>
              <a:t>Funders can provide the </a:t>
            </a:r>
            <a:r>
              <a:rPr lang="en" sz="2000" b="1" dirty="0">
                <a:solidFill>
                  <a:schemeClr val="tx1">
                    <a:lumMod val="65000"/>
                    <a:lumOff val="35000"/>
                  </a:schemeClr>
                </a:solidFill>
              </a:rPr>
              <a:t>resources</a:t>
            </a:r>
            <a:r>
              <a:rPr lang="en" sz="2000" dirty="0">
                <a:solidFill>
                  <a:schemeClr val="tx1">
                    <a:lumMod val="65000"/>
                    <a:lumOff val="35000"/>
                  </a:schemeClr>
                </a:solidFill>
              </a:rPr>
              <a:t> to support this business and encourage grant holders to </a:t>
            </a:r>
            <a:r>
              <a:rPr lang="en" sz="2000" b="1" dirty="0">
                <a:solidFill>
                  <a:schemeClr val="tx1">
                    <a:lumMod val="65000"/>
                    <a:lumOff val="35000"/>
                  </a:schemeClr>
                </a:solidFill>
              </a:rPr>
              <a:t>participate</a:t>
            </a:r>
            <a:r>
              <a:rPr lang="en" sz="2000" dirty="0">
                <a:solidFill>
                  <a:schemeClr val="tx1">
                    <a:lumMod val="65000"/>
                    <a:lumOff val="35000"/>
                  </a:schemeClr>
                </a:solidFill>
              </a:rPr>
              <a:t> in the work of RDA</a:t>
            </a:r>
            <a:endParaRPr lang="en-IE" sz="2000" dirty="0">
              <a:solidFill>
                <a:schemeClr val="tx1">
                  <a:lumMod val="65000"/>
                  <a:lumOff val="35000"/>
                </a:schemeClr>
              </a:solidFill>
            </a:endParaRPr>
          </a:p>
        </p:txBody>
      </p:sp>
      <p:sp>
        <p:nvSpPr>
          <p:cNvPr id="17"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Content Placeholder 5" descr="A close up of a sign&#10;&#10;Description automatically generated">
            <a:extLst>
              <a:ext uri="{FF2B5EF4-FFF2-40B4-BE49-F238E27FC236}">
                <a16:creationId xmlns:a16="http://schemas.microsoft.com/office/drawing/2014/main" id="{2F9B153C-39AF-624B-B787-DDA957CB8F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217" y="166296"/>
            <a:ext cx="1930400" cy="1261465"/>
          </a:xfrm>
          <a:prstGeom prst="rect">
            <a:avLst/>
          </a:prstGeom>
        </p:spPr>
      </p:pic>
      <p:sp>
        <p:nvSpPr>
          <p:cNvPr id="2" name="TextBox 1">
            <a:extLst>
              <a:ext uri="{FF2B5EF4-FFF2-40B4-BE49-F238E27FC236}">
                <a16:creationId xmlns:a16="http://schemas.microsoft.com/office/drawing/2014/main" id="{2A4B8AC5-5B4E-934E-B079-4B7096CE35F5}"/>
              </a:ext>
            </a:extLst>
          </p:cNvPr>
          <p:cNvSpPr txBox="1"/>
          <p:nvPr/>
        </p:nvSpPr>
        <p:spPr>
          <a:xfrm>
            <a:off x="686034" y="1671175"/>
            <a:ext cx="5622766" cy="1569660"/>
          </a:xfrm>
          <a:prstGeom prst="rect">
            <a:avLst/>
          </a:prstGeom>
          <a:noFill/>
        </p:spPr>
        <p:txBody>
          <a:bodyPr wrap="square" rtlCol="0">
            <a:spAutoFit/>
          </a:bodyPr>
          <a:lstStyle/>
          <a:p>
            <a:r>
              <a:rPr lang="it-IT" sz="3200" b="1" dirty="0" err="1">
                <a:solidFill>
                  <a:schemeClr val="accent2">
                    <a:lumMod val="50000"/>
                  </a:schemeClr>
                </a:solidFill>
                <a:latin typeface="+mj-lt"/>
              </a:rPr>
              <a:t>What</a:t>
            </a:r>
            <a:r>
              <a:rPr lang="it-IT" sz="3200" b="1" dirty="0">
                <a:solidFill>
                  <a:schemeClr val="accent2">
                    <a:lumMod val="50000"/>
                  </a:schemeClr>
                </a:solidFill>
                <a:latin typeface="+mj-lt"/>
              </a:rPr>
              <a:t> </a:t>
            </a:r>
            <a:r>
              <a:rPr lang="it-IT" sz="3200" b="1" dirty="0" err="1">
                <a:solidFill>
                  <a:schemeClr val="accent2">
                    <a:lumMod val="50000"/>
                  </a:schemeClr>
                </a:solidFill>
                <a:latin typeface="+mj-lt"/>
              </a:rPr>
              <a:t>is</a:t>
            </a:r>
            <a:r>
              <a:rPr lang="it-IT" sz="3200" b="1" dirty="0">
                <a:solidFill>
                  <a:schemeClr val="accent2">
                    <a:lumMod val="50000"/>
                  </a:schemeClr>
                </a:solidFill>
                <a:latin typeface="+mj-lt"/>
              </a:rPr>
              <a:t> the benefit to RDA of </a:t>
            </a:r>
            <a:r>
              <a:rPr lang="it-IT" sz="3200" b="1" dirty="0" err="1">
                <a:solidFill>
                  <a:schemeClr val="accent2">
                    <a:lumMod val="50000"/>
                  </a:schemeClr>
                </a:solidFill>
                <a:latin typeface="+mj-lt"/>
              </a:rPr>
              <a:t>engaging</a:t>
            </a:r>
            <a:r>
              <a:rPr lang="it-IT" sz="3200" b="1" dirty="0">
                <a:solidFill>
                  <a:schemeClr val="accent2">
                    <a:lumMod val="50000"/>
                  </a:schemeClr>
                </a:solidFill>
                <a:latin typeface="+mj-lt"/>
              </a:rPr>
              <a:t> with </a:t>
            </a:r>
            <a:r>
              <a:rPr lang="it-IT" sz="3200" b="1" dirty="0" err="1">
                <a:solidFill>
                  <a:schemeClr val="accent2">
                    <a:lumMod val="50000"/>
                  </a:schemeClr>
                </a:solidFill>
                <a:latin typeface="+mj-lt"/>
              </a:rPr>
              <a:t>Funding</a:t>
            </a:r>
            <a:r>
              <a:rPr lang="it-IT" sz="3200" b="1" dirty="0">
                <a:solidFill>
                  <a:schemeClr val="accent2">
                    <a:lumMod val="50000"/>
                  </a:schemeClr>
                </a:solidFill>
                <a:latin typeface="+mj-lt"/>
              </a:rPr>
              <a:t>  </a:t>
            </a:r>
            <a:r>
              <a:rPr lang="it-IT" sz="3200" b="1" dirty="0" err="1">
                <a:solidFill>
                  <a:schemeClr val="accent2">
                    <a:lumMod val="50000"/>
                  </a:schemeClr>
                </a:solidFill>
                <a:latin typeface="+mj-lt"/>
              </a:rPr>
              <a:t>Agencies</a:t>
            </a:r>
            <a:r>
              <a:rPr lang="it-IT" sz="3200" b="1" dirty="0">
                <a:solidFill>
                  <a:schemeClr val="accent2">
                    <a:lumMod val="50000"/>
                  </a:schemeClr>
                </a:solidFill>
                <a:latin typeface="+mj-lt"/>
              </a:rPr>
              <a:t>?</a:t>
            </a:r>
          </a:p>
        </p:txBody>
      </p:sp>
      <p:pic>
        <p:nvPicPr>
          <p:cNvPr id="7" name="Picture 6">
            <a:extLst>
              <a:ext uri="{FF2B5EF4-FFF2-40B4-BE49-F238E27FC236}">
                <a16:creationId xmlns:a16="http://schemas.microsoft.com/office/drawing/2014/main" id="{15273921-E6FE-484F-92AC-20669E6402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2924" y="3741245"/>
            <a:ext cx="2857500" cy="2857500"/>
          </a:xfrm>
          <a:prstGeom prst="rect">
            <a:avLst/>
          </a:prstGeom>
        </p:spPr>
      </p:pic>
    </p:spTree>
    <p:extLst>
      <p:ext uri="{BB962C8B-B14F-4D97-AF65-F5344CB8AC3E}">
        <p14:creationId xmlns:p14="http://schemas.microsoft.com/office/powerpoint/2010/main" val="1946696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D6CE2FEE-ACBC-4EB3-BD28-2855DCC602B7}"/>
              </a:ext>
            </a:extLst>
          </p:cNvPr>
          <p:cNvSpPr>
            <a:spLocks noGrp="1"/>
          </p:cNvSpPr>
          <p:nvPr>
            <p:ph type="title"/>
          </p:nvPr>
        </p:nvSpPr>
        <p:spPr>
          <a:xfrm>
            <a:off x="804672" y="802955"/>
            <a:ext cx="4977976" cy="1454051"/>
          </a:xfrm>
        </p:spPr>
        <p:txBody>
          <a:bodyPr vert="horz" lIns="91440" tIns="45720" rIns="91440" bIns="45720" rtlCol="0" anchor="ctr">
            <a:normAutofit/>
          </a:bodyPr>
          <a:lstStyle/>
          <a:p>
            <a:r>
              <a:rPr lang="en-US" sz="3600" b="1" kern="1200" dirty="0">
                <a:solidFill>
                  <a:schemeClr val="accent2">
                    <a:lumMod val="50000"/>
                  </a:schemeClr>
                </a:solidFill>
                <a:latin typeface="+mj-lt"/>
                <a:ea typeface="+mj-ea"/>
                <a:cs typeface="+mj-cs"/>
              </a:rPr>
              <a:t>Funders and</a:t>
            </a:r>
            <a:br>
              <a:rPr lang="en-US" sz="3600" b="1" kern="1200" dirty="0">
                <a:solidFill>
                  <a:schemeClr val="accent2">
                    <a:lumMod val="50000"/>
                  </a:schemeClr>
                </a:solidFill>
                <a:latin typeface="+mj-lt"/>
                <a:ea typeface="+mj-ea"/>
                <a:cs typeface="+mj-cs"/>
              </a:rPr>
            </a:br>
            <a:r>
              <a:rPr lang="en-US" sz="3600" b="1" kern="1200" dirty="0">
                <a:solidFill>
                  <a:schemeClr val="accent2">
                    <a:lumMod val="50000"/>
                  </a:schemeClr>
                </a:solidFill>
                <a:latin typeface="+mj-lt"/>
                <a:ea typeface="+mj-ea"/>
                <a:cs typeface="+mj-cs"/>
              </a:rPr>
              <a:t>RDA</a:t>
            </a:r>
          </a:p>
        </p:txBody>
      </p:sp>
      <p:sp>
        <p:nvSpPr>
          <p:cNvPr id="32"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Content Placeholder 5" descr="A close up of a sign&#10;&#10;Description automatically generated">
            <a:extLst>
              <a:ext uri="{FF2B5EF4-FFF2-40B4-BE49-F238E27FC236}">
                <a16:creationId xmlns:a16="http://schemas.microsoft.com/office/drawing/2014/main" id="{887C79A1-DF33-484C-B07C-8511D85B48B6}"/>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11017" r="1" b="1114"/>
          <a:stretch/>
        </p:blipFill>
        <p:spPr>
          <a:xfrm>
            <a:off x="6632714" y="1"/>
            <a:ext cx="3674754" cy="2106932"/>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3" name="TextBox 2">
            <a:extLst>
              <a:ext uri="{FF2B5EF4-FFF2-40B4-BE49-F238E27FC236}">
                <a16:creationId xmlns:a16="http://schemas.microsoft.com/office/drawing/2014/main" id="{519884BE-B350-264E-A2EC-A2B47771F9B6}"/>
              </a:ext>
            </a:extLst>
          </p:cNvPr>
          <p:cNvSpPr txBox="1"/>
          <p:nvPr/>
        </p:nvSpPr>
        <p:spPr>
          <a:xfrm>
            <a:off x="611489" y="2024584"/>
            <a:ext cx="6021225" cy="4342397"/>
          </a:xfrm>
          <a:prstGeom prst="rect">
            <a:avLst/>
          </a:prstGeom>
        </p:spPr>
        <p:txBody>
          <a:bodyPr vert="horz" lIns="91440" tIns="45720" rIns="91440" bIns="45720" rtlCol="0" anchor="ctr">
            <a:normAutofit lnSpcReduction="10000"/>
          </a:bodyPr>
          <a:lstStyle/>
          <a:p>
            <a:pPr>
              <a:lnSpc>
                <a:spcPct val="90000"/>
              </a:lnSpc>
              <a:spcAft>
                <a:spcPts val="600"/>
              </a:spcAft>
            </a:pPr>
            <a:r>
              <a:rPr lang="en-US" sz="1900" dirty="0">
                <a:solidFill>
                  <a:schemeClr val="tx1">
                    <a:lumMod val="65000"/>
                    <a:lumOff val="35000"/>
                  </a:schemeClr>
                </a:solidFill>
              </a:rPr>
              <a:t>Please use these slide sets for your own use.</a:t>
            </a:r>
          </a:p>
          <a:p>
            <a:pPr>
              <a:lnSpc>
                <a:spcPct val="90000"/>
              </a:lnSpc>
              <a:spcAft>
                <a:spcPts val="600"/>
              </a:spcAft>
            </a:pPr>
            <a:endParaRPr lang="en-US" sz="1900" dirty="0">
              <a:solidFill>
                <a:schemeClr val="tx1">
                  <a:lumMod val="65000"/>
                  <a:lumOff val="35000"/>
                </a:schemeClr>
              </a:solidFill>
            </a:endParaRPr>
          </a:p>
          <a:p>
            <a:pPr>
              <a:lnSpc>
                <a:spcPct val="90000"/>
              </a:lnSpc>
              <a:spcAft>
                <a:spcPts val="600"/>
              </a:spcAft>
            </a:pPr>
            <a:r>
              <a:rPr lang="it-IT" sz="1900" dirty="0">
                <a:solidFill>
                  <a:schemeClr val="tx1">
                    <a:lumMod val="65000"/>
                    <a:lumOff val="35000"/>
                  </a:schemeClr>
                </a:solidFill>
                <a:ea typeface="+mn-lt"/>
                <a:cs typeface="+mn-lt"/>
              </a:rPr>
              <a:t>To </a:t>
            </a:r>
            <a:r>
              <a:rPr lang="it-IT" sz="1900" dirty="0" err="1">
                <a:solidFill>
                  <a:schemeClr val="tx1">
                    <a:lumMod val="65000"/>
                    <a:lumOff val="35000"/>
                  </a:schemeClr>
                </a:solidFill>
                <a:ea typeface="+mn-lt"/>
                <a:cs typeface="+mn-lt"/>
              </a:rPr>
              <a:t>find</a:t>
            </a:r>
            <a:r>
              <a:rPr lang="it-IT" sz="1900" dirty="0">
                <a:solidFill>
                  <a:schemeClr val="tx1">
                    <a:lumMod val="65000"/>
                    <a:lumOff val="35000"/>
                  </a:schemeClr>
                </a:solidFill>
                <a:ea typeface="+mn-lt"/>
                <a:cs typeface="+mn-lt"/>
              </a:rPr>
              <a:t> out more </a:t>
            </a:r>
            <a:r>
              <a:rPr lang="it-IT" sz="1900" dirty="0" err="1">
                <a:solidFill>
                  <a:schemeClr val="tx1">
                    <a:lumMod val="65000"/>
                    <a:lumOff val="35000"/>
                  </a:schemeClr>
                </a:solidFill>
                <a:ea typeface="+mn-lt"/>
                <a:cs typeface="+mn-lt"/>
              </a:rPr>
              <a:t>about</a:t>
            </a:r>
            <a:r>
              <a:rPr lang="it-IT" sz="1900" dirty="0">
                <a:solidFill>
                  <a:schemeClr val="tx1">
                    <a:lumMod val="65000"/>
                    <a:lumOff val="35000"/>
                  </a:schemeClr>
                </a:solidFill>
                <a:ea typeface="+mn-lt"/>
                <a:cs typeface="+mn-lt"/>
              </a:rPr>
              <a:t> the </a:t>
            </a:r>
            <a:r>
              <a:rPr lang="it-IT" sz="1900" dirty="0" err="1">
                <a:solidFill>
                  <a:schemeClr val="tx1">
                    <a:lumMod val="65000"/>
                    <a:lumOff val="35000"/>
                  </a:schemeClr>
                </a:solidFill>
                <a:ea typeface="+mn-lt"/>
                <a:cs typeface="+mn-lt"/>
              </a:rPr>
              <a:t>Funders</a:t>
            </a:r>
            <a:r>
              <a:rPr lang="it-IT" sz="1900" dirty="0">
                <a:solidFill>
                  <a:schemeClr val="tx1">
                    <a:lumMod val="65000"/>
                    <a:lumOff val="35000"/>
                  </a:schemeClr>
                </a:solidFill>
                <a:ea typeface="+mn-lt"/>
                <a:cs typeface="+mn-lt"/>
              </a:rPr>
              <a:t> Forum </a:t>
            </a:r>
            <a:r>
              <a:rPr lang="it-IT" sz="1900" dirty="0" err="1">
                <a:solidFill>
                  <a:schemeClr val="tx1">
                    <a:lumMod val="65000"/>
                    <a:lumOff val="35000"/>
                  </a:schemeClr>
                </a:solidFill>
                <a:ea typeface="+mn-lt"/>
                <a:cs typeface="+mn-lt"/>
              </a:rPr>
              <a:t>visit</a:t>
            </a:r>
            <a:r>
              <a:rPr lang="it-IT" sz="1900" dirty="0">
                <a:solidFill>
                  <a:schemeClr val="tx1">
                    <a:lumMod val="65000"/>
                    <a:lumOff val="35000"/>
                  </a:schemeClr>
                </a:solidFill>
                <a:ea typeface="+mn-lt"/>
                <a:cs typeface="+mn-lt"/>
              </a:rPr>
              <a:t> </a:t>
            </a:r>
            <a:r>
              <a:rPr lang="it-IT" sz="1900" dirty="0">
                <a:hlinkClick r:id="rId4"/>
              </a:rPr>
              <a:t>https://www.rd-alliance.org/about-rda/governance/rda-funders-forum</a:t>
            </a:r>
            <a:endParaRPr lang="en-US" dirty="0"/>
          </a:p>
          <a:p>
            <a:pPr>
              <a:lnSpc>
                <a:spcPct val="90000"/>
              </a:lnSpc>
              <a:spcAft>
                <a:spcPts val="600"/>
              </a:spcAft>
            </a:pPr>
            <a:r>
              <a:rPr lang="en-US" sz="1900" dirty="0">
                <a:solidFill>
                  <a:schemeClr val="tx1">
                    <a:lumMod val="65000"/>
                    <a:lumOff val="35000"/>
                  </a:schemeClr>
                </a:solidFill>
              </a:rPr>
              <a:t>For the complete RDA Value statement for Funders </a:t>
            </a:r>
            <a:r>
              <a:rPr lang="en-US" sz="1900" dirty="0">
                <a:solidFill>
                  <a:schemeClr val="tx1">
                    <a:lumMod val="65000"/>
                    <a:lumOff val="35000"/>
                  </a:schemeClr>
                </a:solidFill>
                <a:hlinkClick r:id="rId5"/>
              </a:rPr>
              <a:t>click here</a:t>
            </a:r>
            <a:r>
              <a:rPr lang="en-US" sz="1900" dirty="0">
                <a:solidFill>
                  <a:schemeClr val="tx1">
                    <a:lumMod val="65000"/>
                    <a:lumOff val="35000"/>
                  </a:schemeClr>
                </a:solidFill>
              </a:rPr>
              <a:t> </a:t>
            </a:r>
            <a:endParaRPr lang="it-IT" sz="1900" dirty="0">
              <a:solidFill>
                <a:schemeClr val="tx1">
                  <a:lumMod val="65000"/>
                  <a:lumOff val="35000"/>
                </a:schemeClr>
              </a:solidFill>
              <a:cs typeface="Calibri"/>
            </a:endParaRPr>
          </a:p>
          <a:p>
            <a:pPr indent="-228600">
              <a:lnSpc>
                <a:spcPct val="90000"/>
              </a:lnSpc>
              <a:spcAft>
                <a:spcPts val="600"/>
              </a:spcAft>
              <a:buFont typeface="Arial" panose="020B0604020202020204" pitchFamily="34" charset="0"/>
              <a:buChar char="•"/>
            </a:pPr>
            <a:endParaRPr lang="en-US" sz="1400" dirty="0">
              <a:solidFill>
                <a:srgbClr val="000000"/>
              </a:solidFill>
              <a:cs typeface="Calibri"/>
            </a:endParaRPr>
          </a:p>
          <a:p>
            <a:pPr>
              <a:lnSpc>
                <a:spcPct val="90000"/>
              </a:lnSpc>
              <a:spcAft>
                <a:spcPts val="600"/>
              </a:spcAft>
            </a:pPr>
            <a:r>
              <a:rPr lang="en-US" sz="1600" dirty="0">
                <a:solidFill>
                  <a:schemeClr val="tx1">
                    <a:lumMod val="65000"/>
                    <a:lumOff val="35000"/>
                  </a:schemeClr>
                </a:solidFill>
              </a:rPr>
              <a:t>Stay up to date with RDA:</a:t>
            </a:r>
          </a:p>
          <a:p>
            <a:pPr fontAlgn="base">
              <a:lnSpc>
                <a:spcPct val="90000"/>
              </a:lnSpc>
              <a:spcAft>
                <a:spcPts val="600"/>
              </a:spcAft>
            </a:pPr>
            <a:r>
              <a:rPr lang="en-US" sz="1600" b="1" dirty="0">
                <a:solidFill>
                  <a:schemeClr val="tx1">
                    <a:lumMod val="65000"/>
                    <a:lumOff val="35000"/>
                  </a:schemeClr>
                </a:solidFill>
              </a:rPr>
              <a:t>Email - enquiries@rd-alliance.org</a:t>
            </a:r>
            <a:r>
              <a:rPr lang="en-US" sz="1600" dirty="0">
                <a:solidFill>
                  <a:schemeClr val="tx1">
                    <a:lumMod val="65000"/>
                    <a:lumOff val="35000"/>
                  </a:schemeClr>
                </a:solidFill>
              </a:rPr>
              <a:t>​</a:t>
            </a:r>
            <a:endParaRPr lang="en-US" sz="1600" dirty="0">
              <a:solidFill>
                <a:schemeClr val="tx1">
                  <a:lumMod val="65000"/>
                  <a:lumOff val="35000"/>
                </a:schemeClr>
              </a:solidFill>
              <a:cs typeface="Calibri"/>
            </a:endParaRPr>
          </a:p>
          <a:p>
            <a:pPr fontAlgn="base">
              <a:lnSpc>
                <a:spcPct val="90000"/>
              </a:lnSpc>
              <a:spcAft>
                <a:spcPts val="600"/>
              </a:spcAft>
            </a:pPr>
            <a:r>
              <a:rPr lang="en-US" sz="1600" b="1" dirty="0">
                <a:solidFill>
                  <a:schemeClr val="tx1">
                    <a:lumMod val="65000"/>
                    <a:lumOff val="35000"/>
                  </a:schemeClr>
                </a:solidFill>
              </a:rPr>
              <a:t>Web - www.rd-alliance.org</a:t>
            </a:r>
            <a:r>
              <a:rPr lang="en-US" sz="1600" dirty="0">
                <a:solidFill>
                  <a:schemeClr val="tx1">
                    <a:lumMod val="65000"/>
                    <a:lumOff val="35000"/>
                  </a:schemeClr>
                </a:solidFill>
              </a:rPr>
              <a:t>​</a:t>
            </a:r>
            <a:endParaRPr lang="en-US" sz="1600" dirty="0">
              <a:solidFill>
                <a:schemeClr val="tx1">
                  <a:lumMod val="65000"/>
                  <a:lumOff val="35000"/>
                </a:schemeClr>
              </a:solidFill>
              <a:cs typeface="Calibri"/>
            </a:endParaRPr>
          </a:p>
          <a:p>
            <a:pPr fontAlgn="base">
              <a:lnSpc>
                <a:spcPct val="90000"/>
              </a:lnSpc>
              <a:spcAft>
                <a:spcPts val="600"/>
              </a:spcAft>
            </a:pPr>
            <a:r>
              <a:rPr lang="en-US" sz="1600" b="1" dirty="0">
                <a:solidFill>
                  <a:schemeClr val="tx1">
                    <a:lumMod val="65000"/>
                    <a:lumOff val="35000"/>
                  </a:schemeClr>
                </a:solidFill>
              </a:rPr>
              <a:t>Twitter - @</a:t>
            </a:r>
            <a:r>
              <a:rPr lang="en-US" sz="1600" b="1" dirty="0" err="1">
                <a:solidFill>
                  <a:schemeClr val="tx1">
                    <a:lumMod val="65000"/>
                    <a:lumOff val="35000"/>
                  </a:schemeClr>
                </a:solidFill>
              </a:rPr>
              <a:t>resdatall</a:t>
            </a:r>
            <a:r>
              <a:rPr lang="en-US" sz="1600" dirty="0">
                <a:solidFill>
                  <a:schemeClr val="tx1">
                    <a:lumMod val="65000"/>
                    <a:lumOff val="35000"/>
                  </a:schemeClr>
                </a:solidFill>
              </a:rPr>
              <a:t>​</a:t>
            </a:r>
          </a:p>
          <a:p>
            <a:pPr fontAlgn="base">
              <a:lnSpc>
                <a:spcPct val="90000"/>
              </a:lnSpc>
              <a:spcAft>
                <a:spcPts val="600"/>
              </a:spcAft>
            </a:pPr>
            <a:r>
              <a:rPr lang="en-US" sz="1600" b="1" dirty="0">
                <a:solidFill>
                  <a:schemeClr val="tx1">
                    <a:lumMod val="65000"/>
                    <a:lumOff val="35000"/>
                  </a:schemeClr>
                </a:solidFill>
              </a:rPr>
              <a:t>LinkedIn - www.linkedin.com/in/ResearchDataAlliance</a:t>
            </a:r>
            <a:r>
              <a:rPr lang="en-US" sz="1600" dirty="0">
                <a:solidFill>
                  <a:schemeClr val="tx1">
                    <a:lumMod val="65000"/>
                    <a:lumOff val="35000"/>
                  </a:schemeClr>
                </a:solidFill>
              </a:rPr>
              <a:t>​</a:t>
            </a:r>
            <a:endParaRPr lang="en-US" sz="1600" dirty="0">
              <a:solidFill>
                <a:schemeClr val="tx1">
                  <a:lumMod val="65000"/>
                  <a:lumOff val="35000"/>
                </a:schemeClr>
              </a:solidFill>
              <a:cs typeface="Calibri"/>
            </a:endParaRPr>
          </a:p>
          <a:p>
            <a:pPr>
              <a:lnSpc>
                <a:spcPct val="90000"/>
              </a:lnSpc>
              <a:spcAft>
                <a:spcPts val="600"/>
              </a:spcAft>
            </a:pPr>
            <a:r>
              <a:rPr lang="en-US" sz="1600" b="1" dirty="0">
                <a:solidFill>
                  <a:schemeClr val="tx1">
                    <a:lumMod val="65000"/>
                    <a:lumOff val="35000"/>
                  </a:schemeClr>
                </a:solidFill>
              </a:rPr>
              <a:t>Hilary </a:t>
            </a:r>
            <a:r>
              <a:rPr lang="en-US" sz="1600" b="1" dirty="0" err="1">
                <a:solidFill>
                  <a:schemeClr val="tx1">
                    <a:lumMod val="65000"/>
                    <a:lumOff val="35000"/>
                  </a:schemeClr>
                </a:solidFill>
              </a:rPr>
              <a:t>Hanahoe</a:t>
            </a:r>
            <a:r>
              <a:rPr lang="en-US" sz="1600" b="1" dirty="0">
                <a:solidFill>
                  <a:schemeClr val="tx1">
                    <a:lumMod val="65000"/>
                    <a:lumOff val="35000"/>
                  </a:schemeClr>
                </a:solidFill>
              </a:rPr>
              <a:t>, Secretary General RDA – 	</a:t>
            </a:r>
            <a:r>
              <a:rPr lang="en-US" sz="1600" b="1" dirty="0">
                <a:solidFill>
                  <a:schemeClr val="tx1">
                    <a:lumMod val="65000"/>
                    <a:lumOff val="35000"/>
                  </a:schemeClr>
                </a:solidFill>
                <a:hlinkClick r:id="rId6">
                  <a:extLst>
                    <a:ext uri="{A12FA001-AC4F-418D-AE19-62706E023703}">
                      <ahyp:hlinkClr xmlns:ahyp="http://schemas.microsoft.com/office/drawing/2018/hyperlinkcolor" val="tx"/>
                    </a:ext>
                  </a:extLst>
                </a:hlinkClick>
              </a:rPr>
              <a:t>hilary.hanahoe@rda-foundation.org</a:t>
            </a:r>
            <a:endParaRPr lang="en-US" sz="1600" b="1" dirty="0">
              <a:solidFill>
                <a:schemeClr val="tx1">
                  <a:lumMod val="65000"/>
                  <a:lumOff val="35000"/>
                </a:schemeClr>
              </a:solidFill>
            </a:endParaRPr>
          </a:p>
          <a:p>
            <a:pPr>
              <a:lnSpc>
                <a:spcPct val="90000"/>
              </a:lnSpc>
              <a:spcAft>
                <a:spcPts val="600"/>
              </a:spcAft>
            </a:pPr>
            <a:r>
              <a:rPr lang="en-US" sz="1600" b="1" dirty="0">
                <a:solidFill>
                  <a:schemeClr val="tx1">
                    <a:lumMod val="65000"/>
                    <a:lumOff val="35000"/>
                  </a:schemeClr>
                </a:solidFill>
              </a:rPr>
              <a:t>Twitter - @</a:t>
            </a:r>
            <a:r>
              <a:rPr lang="en-US" sz="1600" b="1" dirty="0" err="1">
                <a:solidFill>
                  <a:schemeClr val="tx1">
                    <a:lumMod val="65000"/>
                    <a:lumOff val="35000"/>
                  </a:schemeClr>
                </a:solidFill>
              </a:rPr>
              <a:t>hilaryhanahoe</a:t>
            </a:r>
            <a:endParaRPr lang="en-US" sz="1600" b="1" dirty="0">
              <a:solidFill>
                <a:schemeClr val="tx1">
                  <a:lumMod val="65000"/>
                  <a:lumOff val="35000"/>
                </a:schemeClr>
              </a:solidFill>
            </a:endParaRPr>
          </a:p>
        </p:txBody>
      </p:sp>
      <p:sp>
        <p:nvSpPr>
          <p:cNvPr id="34"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3" name="Picture 22">
            <a:extLst>
              <a:ext uri="{FF2B5EF4-FFF2-40B4-BE49-F238E27FC236}">
                <a16:creationId xmlns:a16="http://schemas.microsoft.com/office/drawing/2014/main" id="{5CFBA791-242B-0C42-A494-88BD5F43E3DB}"/>
              </a:ext>
            </a:extLst>
          </p:cNvPr>
          <p:cNvPicPr>
            <a:picLocks noChangeAspect="1"/>
          </p:cNvPicPr>
          <p:nvPr/>
        </p:nvPicPr>
        <p:blipFill rotWithShape="1">
          <a:blip r:embed="rId7">
            <a:alphaModFix/>
            <a:extLst>
              <a:ext uri="{28A0092B-C50C-407E-A947-70E740481C1C}">
                <a14:useLocalDpi xmlns:a14="http://schemas.microsoft.com/office/drawing/2010/main" val="0"/>
              </a:ext>
            </a:extLst>
          </a:blip>
          <a:srcRect l="3595" r="11800"/>
          <a:stretch/>
        </p:blipFill>
        <p:spPr>
          <a:xfrm>
            <a:off x="7399326" y="3086207"/>
            <a:ext cx="4792674" cy="3781268"/>
          </a:xfrm>
          <a:custGeom>
            <a:avLst/>
            <a:gdLst>
              <a:gd name="connsiteX0" fmla="*/ 2554615 w 4792674"/>
              <a:gd name="connsiteY0" fmla="*/ 0 h 3781268"/>
              <a:gd name="connsiteX1" fmla="*/ 4672942 w 4792674"/>
              <a:gd name="connsiteY1" fmla="*/ 1126306 h 3781268"/>
              <a:gd name="connsiteX2" fmla="*/ 4792674 w 4792674"/>
              <a:gd name="connsiteY2" fmla="*/ 1323391 h 3781268"/>
              <a:gd name="connsiteX3" fmla="*/ 4792674 w 4792674"/>
              <a:gd name="connsiteY3" fmla="*/ 3781268 h 3781268"/>
              <a:gd name="connsiteX4" fmla="*/ 313779 w 4792674"/>
              <a:gd name="connsiteY4" fmla="*/ 3781268 h 3781268"/>
              <a:gd name="connsiteX5" fmla="*/ 308328 w 4792674"/>
              <a:gd name="connsiteY5" fmla="*/ 3772297 h 3781268"/>
              <a:gd name="connsiteX6" fmla="*/ 0 w 4792674"/>
              <a:gd name="connsiteY6" fmla="*/ 2554615 h 3781268"/>
              <a:gd name="connsiteX7" fmla="*/ 2554615 w 4792674"/>
              <a:gd name="connsiteY7" fmla="*/ 0 h 37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effectLst>
            <a:softEdge rad="0"/>
          </a:effectLst>
        </p:spPr>
      </p:pic>
    </p:spTree>
    <p:extLst>
      <p:ext uri="{BB962C8B-B14F-4D97-AF65-F5344CB8AC3E}">
        <p14:creationId xmlns:p14="http://schemas.microsoft.com/office/powerpoint/2010/main" val="147830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A close up of a sign&#10;&#10;Description automatically generated">
            <a:extLst>
              <a:ext uri="{FF2B5EF4-FFF2-40B4-BE49-F238E27FC236}">
                <a16:creationId xmlns:a16="http://schemas.microsoft.com/office/drawing/2014/main" id="{32677863-A2A4-4340-BD99-857CDC4D753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1521" b="2273"/>
          <a:stretch/>
        </p:blipFill>
        <p:spPr>
          <a:xfrm>
            <a:off x="20" y="10"/>
            <a:ext cx="12191980" cy="6857990"/>
          </a:xfrm>
          <a:prstGeom prst="rect">
            <a:avLst/>
          </a:prstGeom>
        </p:spPr>
      </p:pic>
    </p:spTree>
    <p:extLst>
      <p:ext uri="{BB962C8B-B14F-4D97-AF65-F5344CB8AC3E}">
        <p14:creationId xmlns:p14="http://schemas.microsoft.com/office/powerpoint/2010/main" val="166495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D6CE2FEE-ACBC-4EB3-BD28-2855DCC602B7}"/>
              </a:ext>
            </a:extLst>
          </p:cNvPr>
          <p:cNvSpPr>
            <a:spLocks noGrp="1"/>
          </p:cNvSpPr>
          <p:nvPr>
            <p:ph type="title"/>
          </p:nvPr>
        </p:nvSpPr>
        <p:spPr>
          <a:xfrm>
            <a:off x="804672" y="802955"/>
            <a:ext cx="4977976" cy="1454051"/>
          </a:xfrm>
        </p:spPr>
        <p:txBody>
          <a:bodyPr vert="horz" lIns="91440" tIns="45720" rIns="91440" bIns="45720" rtlCol="0" anchor="ctr">
            <a:normAutofit/>
          </a:bodyPr>
          <a:lstStyle/>
          <a:p>
            <a:r>
              <a:rPr lang="en-US" sz="3600" b="1" kern="1200" dirty="0">
                <a:solidFill>
                  <a:schemeClr val="accent2">
                    <a:lumMod val="50000"/>
                  </a:schemeClr>
                </a:solidFill>
                <a:latin typeface="+mj-lt"/>
                <a:ea typeface="+mj-ea"/>
                <a:cs typeface="+mj-cs"/>
              </a:rPr>
              <a:t>Why should funders </a:t>
            </a:r>
            <a:br>
              <a:rPr lang="en-US" sz="3600" b="1" kern="1200" dirty="0">
                <a:solidFill>
                  <a:schemeClr val="accent2">
                    <a:lumMod val="50000"/>
                  </a:schemeClr>
                </a:solidFill>
                <a:latin typeface="+mj-lt"/>
                <a:ea typeface="+mj-ea"/>
                <a:cs typeface="+mj-cs"/>
              </a:rPr>
            </a:br>
            <a:r>
              <a:rPr lang="en-US" sz="3600" b="1" kern="1200" dirty="0">
                <a:solidFill>
                  <a:schemeClr val="accent2">
                    <a:lumMod val="50000"/>
                  </a:schemeClr>
                </a:solidFill>
                <a:latin typeface="+mj-lt"/>
                <a:ea typeface="+mj-ea"/>
                <a:cs typeface="+mj-cs"/>
              </a:rPr>
              <a:t>	engage with RDA?</a:t>
            </a:r>
          </a:p>
        </p:txBody>
      </p:sp>
      <p:sp>
        <p:nvSpPr>
          <p:cNvPr id="54"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Content Placeholder 5" descr="A close up of a sign&#10;&#10;Description automatically generated">
            <a:extLst>
              <a:ext uri="{FF2B5EF4-FFF2-40B4-BE49-F238E27FC236}">
                <a16:creationId xmlns:a16="http://schemas.microsoft.com/office/drawing/2014/main" id="{887C79A1-DF33-484C-B07C-8511D85B48B6}"/>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11017" r="1" b="1114"/>
          <a:stretch/>
        </p:blipFill>
        <p:spPr>
          <a:xfrm>
            <a:off x="6632714" y="1"/>
            <a:ext cx="3674754" cy="2106932"/>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3" name="TextBox 2">
            <a:extLst>
              <a:ext uri="{FF2B5EF4-FFF2-40B4-BE49-F238E27FC236}">
                <a16:creationId xmlns:a16="http://schemas.microsoft.com/office/drawing/2014/main" id="{3CCCAFEC-595E-8A46-B06E-BC357839326A}"/>
              </a:ext>
            </a:extLst>
          </p:cNvPr>
          <p:cNvSpPr txBox="1"/>
          <p:nvPr/>
        </p:nvSpPr>
        <p:spPr>
          <a:xfrm>
            <a:off x="804672" y="2421682"/>
            <a:ext cx="5828042" cy="4159946"/>
          </a:xfrm>
          <a:prstGeom prst="rect">
            <a:avLst/>
          </a:prstGeom>
        </p:spPr>
        <p:txBody>
          <a:bodyPr vert="horz" lIns="91440" tIns="45720" rIns="91440" bIns="45720" rtlCol="0" anchor="ctr">
            <a:normAutofit/>
          </a:bodyPr>
          <a:lstStyle/>
          <a:p>
            <a:pPr marL="342000" indent="-228600" fontAlgn="base">
              <a:lnSpc>
                <a:spcPct val="90000"/>
              </a:lnSpc>
              <a:spcAft>
                <a:spcPts val="600"/>
              </a:spcAft>
              <a:buFont typeface="Arial" panose="020B0604020202020204" pitchFamily="34" charset="0"/>
              <a:buChar char="•"/>
            </a:pPr>
            <a:r>
              <a:rPr lang="en-US" dirty="0">
                <a:solidFill>
                  <a:schemeClr val="tx1">
                    <a:lumMod val="65000"/>
                    <a:lumOff val="35000"/>
                  </a:schemeClr>
                </a:solidFill>
              </a:rPr>
              <a:t>Agencies fund research to deliver benefit to their stakeholders:</a:t>
            </a:r>
          </a:p>
          <a:p>
            <a:pPr marL="342000" lvl="1" indent="-228600" fontAlgn="base">
              <a:lnSpc>
                <a:spcPct val="90000"/>
              </a:lnSpc>
              <a:spcAft>
                <a:spcPts val="600"/>
              </a:spcAft>
              <a:buFont typeface="Arial" panose="020B0604020202020204" pitchFamily="34" charset="0"/>
              <a:buChar char="•"/>
            </a:pPr>
            <a:r>
              <a:rPr lang="en-US" dirty="0">
                <a:solidFill>
                  <a:schemeClr val="tx1">
                    <a:lumMod val="65000"/>
                    <a:lumOff val="35000"/>
                  </a:schemeClr>
                </a:solidFill>
              </a:rPr>
              <a:t>this benefit is enhanced if the research is of </a:t>
            </a:r>
            <a:r>
              <a:rPr lang="en-US" b="1" dirty="0">
                <a:solidFill>
                  <a:schemeClr val="tx1">
                    <a:lumMod val="65000"/>
                    <a:lumOff val="35000"/>
                  </a:schemeClr>
                </a:solidFill>
              </a:rPr>
              <a:t>high quality.</a:t>
            </a:r>
          </a:p>
          <a:p>
            <a:pPr marL="342000" lvl="1" indent="-228600" fontAlgn="base">
              <a:lnSpc>
                <a:spcPct val="90000"/>
              </a:lnSpc>
              <a:spcAft>
                <a:spcPts val="600"/>
              </a:spcAft>
              <a:buFont typeface="Arial" panose="020B0604020202020204" pitchFamily="34" charset="0"/>
              <a:buChar char="•"/>
            </a:pPr>
            <a:r>
              <a:rPr lang="en-US" dirty="0">
                <a:solidFill>
                  <a:schemeClr val="tx1">
                    <a:lumMod val="65000"/>
                    <a:lumOff val="35000"/>
                  </a:schemeClr>
                </a:solidFill>
              </a:rPr>
              <a:t>the results of that research </a:t>
            </a:r>
            <a:r>
              <a:rPr lang="en-US" b="1" dirty="0">
                <a:solidFill>
                  <a:schemeClr val="tx1">
                    <a:lumMod val="65000"/>
                    <a:lumOff val="35000"/>
                  </a:schemeClr>
                </a:solidFill>
              </a:rPr>
              <a:t>translate</a:t>
            </a:r>
            <a:r>
              <a:rPr lang="en-US" dirty="0">
                <a:solidFill>
                  <a:schemeClr val="tx1">
                    <a:lumMod val="65000"/>
                    <a:lumOff val="35000"/>
                  </a:schemeClr>
                </a:solidFill>
              </a:rPr>
              <a:t> to benefit to the stakeholders. </a:t>
            </a:r>
          </a:p>
          <a:p>
            <a:pPr marL="342000" indent="-228600" fontAlgn="base">
              <a:lnSpc>
                <a:spcPct val="90000"/>
              </a:lnSpc>
              <a:spcAft>
                <a:spcPts val="600"/>
              </a:spcAft>
              <a:buFont typeface="Arial" panose="020B0604020202020204" pitchFamily="34" charset="0"/>
              <a:buChar char="•"/>
            </a:pPr>
            <a:r>
              <a:rPr lang="en-US" dirty="0">
                <a:solidFill>
                  <a:schemeClr val="tx1">
                    <a:lumMod val="65000"/>
                    <a:lumOff val="35000"/>
                  </a:schemeClr>
                </a:solidFill>
              </a:rPr>
              <a:t>If the research data associated with the research :</a:t>
            </a:r>
          </a:p>
          <a:p>
            <a:pPr marL="342000" lvl="1" indent="-228600" fontAlgn="base">
              <a:lnSpc>
                <a:spcPct val="90000"/>
              </a:lnSpc>
              <a:spcAft>
                <a:spcPts val="600"/>
              </a:spcAft>
              <a:buFont typeface="Arial" panose="020B0604020202020204" pitchFamily="34" charset="0"/>
              <a:buChar char="•"/>
            </a:pPr>
            <a:r>
              <a:rPr lang="en-US" dirty="0">
                <a:solidFill>
                  <a:schemeClr val="tx1">
                    <a:lumMod val="65000"/>
                    <a:lumOff val="35000"/>
                  </a:schemeClr>
                </a:solidFill>
              </a:rPr>
              <a:t>is of </a:t>
            </a:r>
            <a:r>
              <a:rPr lang="en-US" b="1" dirty="0">
                <a:solidFill>
                  <a:schemeClr val="tx1">
                    <a:lumMod val="65000"/>
                    <a:lumOff val="35000"/>
                  </a:schemeClr>
                </a:solidFill>
              </a:rPr>
              <a:t>high quality</a:t>
            </a:r>
            <a:r>
              <a:rPr lang="en-US" dirty="0">
                <a:solidFill>
                  <a:schemeClr val="tx1">
                    <a:lumMod val="65000"/>
                    <a:lumOff val="35000"/>
                  </a:schemeClr>
                </a:solidFill>
              </a:rPr>
              <a:t>, and</a:t>
            </a:r>
          </a:p>
          <a:p>
            <a:pPr marL="342000" lvl="1" indent="-228600" fontAlgn="base">
              <a:lnSpc>
                <a:spcPct val="90000"/>
              </a:lnSpc>
              <a:spcAft>
                <a:spcPts val="600"/>
              </a:spcAft>
              <a:buFont typeface="Arial" panose="020B0604020202020204" pitchFamily="34" charset="0"/>
              <a:buChar char="•"/>
            </a:pPr>
            <a:r>
              <a:rPr lang="en-US" dirty="0">
                <a:solidFill>
                  <a:schemeClr val="tx1">
                    <a:lumMod val="65000"/>
                    <a:lumOff val="35000"/>
                  </a:schemeClr>
                </a:solidFill>
              </a:rPr>
              <a:t>can be used for </a:t>
            </a:r>
            <a:r>
              <a:rPr lang="en-US" b="1" dirty="0">
                <a:solidFill>
                  <a:schemeClr val="tx1">
                    <a:lumMod val="65000"/>
                    <a:lumOff val="35000"/>
                  </a:schemeClr>
                </a:solidFill>
              </a:rPr>
              <a:t>new purposes</a:t>
            </a:r>
          </a:p>
          <a:p>
            <a:pPr marL="342000" indent="-228600" fontAlgn="base">
              <a:lnSpc>
                <a:spcPct val="90000"/>
              </a:lnSpc>
              <a:spcAft>
                <a:spcPts val="600"/>
              </a:spcAft>
              <a:buFont typeface="Arial" panose="020B0604020202020204" pitchFamily="34" charset="0"/>
              <a:buChar char="•"/>
            </a:pPr>
            <a:r>
              <a:rPr lang="en-US" dirty="0">
                <a:solidFill>
                  <a:schemeClr val="tx1">
                    <a:lumMod val="65000"/>
                    <a:lumOff val="35000"/>
                  </a:schemeClr>
                </a:solidFill>
              </a:rPr>
              <a:t>the value of research is </a:t>
            </a:r>
            <a:r>
              <a:rPr lang="en-US" b="1" dirty="0">
                <a:solidFill>
                  <a:schemeClr val="tx1">
                    <a:lumMod val="65000"/>
                    <a:lumOff val="35000"/>
                  </a:schemeClr>
                </a:solidFill>
              </a:rPr>
              <a:t>increased</a:t>
            </a:r>
            <a:r>
              <a:rPr lang="en-US" dirty="0">
                <a:solidFill>
                  <a:schemeClr val="tx1">
                    <a:lumMod val="65000"/>
                    <a:lumOff val="35000"/>
                  </a:schemeClr>
                </a:solidFill>
              </a:rPr>
              <a:t>. </a:t>
            </a:r>
          </a:p>
          <a:p>
            <a:pPr marL="113400" fontAlgn="base">
              <a:lnSpc>
                <a:spcPct val="90000"/>
              </a:lnSpc>
              <a:spcAft>
                <a:spcPts val="600"/>
              </a:spcAft>
            </a:pPr>
            <a:endParaRPr lang="en-US" i="1" dirty="0">
              <a:solidFill>
                <a:schemeClr val="tx1">
                  <a:lumMod val="65000"/>
                  <a:lumOff val="35000"/>
                </a:schemeClr>
              </a:solidFill>
            </a:endParaRPr>
          </a:p>
          <a:p>
            <a:pPr marL="113030" fontAlgn="base">
              <a:lnSpc>
                <a:spcPct val="90000"/>
              </a:lnSpc>
              <a:spcAft>
                <a:spcPts val="600"/>
              </a:spcAft>
            </a:pPr>
            <a:r>
              <a:rPr lang="en-US" sz="2000" b="1" i="1" dirty="0">
                <a:solidFill>
                  <a:schemeClr val="tx1">
                    <a:lumMod val="65000"/>
                    <a:lumOff val="35000"/>
                  </a:schemeClr>
                </a:solidFill>
              </a:rPr>
              <a:t>Engagement with RDA enables an agency to deliver to its stakeholders more value from its investment in research.</a:t>
            </a:r>
            <a:endParaRPr lang="en-US" sz="2000" b="1" i="1">
              <a:solidFill>
                <a:schemeClr val="tx1">
                  <a:lumMod val="65000"/>
                  <a:lumOff val="35000"/>
                </a:schemeClr>
              </a:solidFill>
              <a:cs typeface="Calibri"/>
            </a:endParaRPr>
          </a:p>
          <a:p>
            <a:pPr indent="-228600">
              <a:lnSpc>
                <a:spcPct val="90000"/>
              </a:lnSpc>
              <a:buFont typeface="Arial" panose="020B0604020202020204" pitchFamily="34" charset="0"/>
              <a:buChar char="•"/>
            </a:pPr>
            <a:endParaRPr lang="en-US" sz="1600" dirty="0">
              <a:solidFill>
                <a:srgbClr val="000000"/>
              </a:solidFill>
            </a:endParaRPr>
          </a:p>
        </p:txBody>
      </p:sp>
      <p:sp>
        <p:nvSpPr>
          <p:cNvPr id="56"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9B2596B7-82AA-474F-A37F-74234B50C13D}"/>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7835" r="2446" b="1"/>
          <a:stretch/>
        </p:blipFill>
        <p:spPr>
          <a:xfrm>
            <a:off x="7571916" y="3086207"/>
            <a:ext cx="4620083" cy="3645099"/>
          </a:xfrm>
          <a:custGeom>
            <a:avLst/>
            <a:gdLst>
              <a:gd name="connsiteX0" fmla="*/ 2554615 w 4792674"/>
              <a:gd name="connsiteY0" fmla="*/ 0 h 3781268"/>
              <a:gd name="connsiteX1" fmla="*/ 4672942 w 4792674"/>
              <a:gd name="connsiteY1" fmla="*/ 1126306 h 3781268"/>
              <a:gd name="connsiteX2" fmla="*/ 4792674 w 4792674"/>
              <a:gd name="connsiteY2" fmla="*/ 1323391 h 3781268"/>
              <a:gd name="connsiteX3" fmla="*/ 4792674 w 4792674"/>
              <a:gd name="connsiteY3" fmla="*/ 3781268 h 3781268"/>
              <a:gd name="connsiteX4" fmla="*/ 313779 w 4792674"/>
              <a:gd name="connsiteY4" fmla="*/ 3781268 h 3781268"/>
              <a:gd name="connsiteX5" fmla="*/ 308328 w 4792674"/>
              <a:gd name="connsiteY5" fmla="*/ 3772297 h 3781268"/>
              <a:gd name="connsiteX6" fmla="*/ 0 w 4792674"/>
              <a:gd name="connsiteY6" fmla="*/ 2554615 h 3781268"/>
              <a:gd name="connsiteX7" fmla="*/ 2554615 w 4792674"/>
              <a:gd name="connsiteY7" fmla="*/ 0 h 37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effectLst>
            <a:softEdge rad="0"/>
          </a:effectLst>
        </p:spPr>
      </p:pic>
      <p:pic>
        <p:nvPicPr>
          <p:cNvPr id="6" name="Picture 5">
            <a:extLst>
              <a:ext uri="{FF2B5EF4-FFF2-40B4-BE49-F238E27FC236}">
                <a16:creationId xmlns:a16="http://schemas.microsoft.com/office/drawing/2014/main" id="{0FA970DB-2A55-4441-A9BF-A71B5CB279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66076" y="1856532"/>
            <a:ext cx="1054100" cy="1130300"/>
          </a:xfrm>
          <a:prstGeom prst="rect">
            <a:avLst/>
          </a:prstGeom>
        </p:spPr>
      </p:pic>
    </p:spTree>
    <p:extLst>
      <p:ext uri="{BB962C8B-B14F-4D97-AF65-F5344CB8AC3E}">
        <p14:creationId xmlns:p14="http://schemas.microsoft.com/office/powerpoint/2010/main" val="2383624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6CE2FEE-ACBC-4EB3-BD28-2855DCC602B7}"/>
              </a:ext>
            </a:extLst>
          </p:cNvPr>
          <p:cNvSpPr>
            <a:spLocks noGrp="1"/>
          </p:cNvSpPr>
          <p:nvPr>
            <p:ph type="title"/>
          </p:nvPr>
        </p:nvSpPr>
        <p:spPr>
          <a:xfrm>
            <a:off x="5457206" y="802955"/>
            <a:ext cx="5614875" cy="1454051"/>
          </a:xfrm>
        </p:spPr>
        <p:txBody>
          <a:bodyPr>
            <a:normAutofit/>
          </a:bodyPr>
          <a:lstStyle/>
          <a:p>
            <a:r>
              <a:rPr lang="en-IE" sz="3600" b="1" dirty="0">
                <a:solidFill>
                  <a:schemeClr val="accent2">
                    <a:lumMod val="50000"/>
                  </a:schemeClr>
                </a:solidFill>
              </a:rPr>
              <a:t>Funders can engage in a number of ways</a:t>
            </a:r>
          </a:p>
        </p:txBody>
      </p:sp>
      <p:sp>
        <p:nvSpPr>
          <p:cNvPr id="18"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Content Placeholder 5" descr="A close up of a sign&#10;&#10;Description automatically generated">
            <a:extLst>
              <a:ext uri="{FF2B5EF4-FFF2-40B4-BE49-F238E27FC236}">
                <a16:creationId xmlns:a16="http://schemas.microsoft.com/office/drawing/2014/main" id="{887C79A1-DF33-484C-B07C-8511D85B48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49" y="2244427"/>
            <a:ext cx="3661831" cy="2389344"/>
          </a:xfrm>
          <a:prstGeom prst="rect">
            <a:avLst/>
          </a:prstGeom>
        </p:spPr>
      </p:pic>
      <p:sp>
        <p:nvSpPr>
          <p:cNvPr id="3" name="TextBox 2">
            <a:extLst>
              <a:ext uri="{FF2B5EF4-FFF2-40B4-BE49-F238E27FC236}">
                <a16:creationId xmlns:a16="http://schemas.microsoft.com/office/drawing/2014/main" id="{3CCCAFEC-595E-8A46-B06E-BC357839326A}"/>
              </a:ext>
            </a:extLst>
          </p:cNvPr>
          <p:cNvSpPr txBox="1"/>
          <p:nvPr/>
        </p:nvSpPr>
        <p:spPr>
          <a:xfrm>
            <a:off x="5457206" y="2631567"/>
            <a:ext cx="6004193" cy="3385542"/>
          </a:xfrm>
          <a:prstGeom prst="rect">
            <a:avLst/>
          </a:prstGeom>
          <a:noFill/>
        </p:spPr>
        <p:txBody>
          <a:bodyPr wrap="square" rtlCol="0" anchor="t">
            <a:spAutoFit/>
          </a:bodyPr>
          <a:lstStyle/>
          <a:p>
            <a:pPr marL="342900" indent="-342900" fontAlgn="base">
              <a:spcAft>
                <a:spcPts val="600"/>
              </a:spcAft>
              <a:buFont typeface="Arial" panose="020B0604020202020204" pitchFamily="34" charset="0"/>
              <a:buChar char="•"/>
            </a:pPr>
            <a:r>
              <a:rPr lang="en" sz="2000" dirty="0">
                <a:solidFill>
                  <a:schemeClr val="tx1">
                    <a:lumMod val="65000"/>
                    <a:lumOff val="35000"/>
                  </a:schemeClr>
                </a:solidFill>
              </a:rPr>
              <a:t>By encouraging recipients of its grants to </a:t>
            </a:r>
            <a:r>
              <a:rPr lang="en" sz="2000" b="1" dirty="0">
                <a:solidFill>
                  <a:schemeClr val="tx1">
                    <a:lumMod val="65000"/>
                    <a:lumOff val="35000"/>
                  </a:schemeClr>
                </a:solidFill>
              </a:rPr>
              <a:t>adopt</a:t>
            </a:r>
            <a:r>
              <a:rPr lang="en" sz="2000" dirty="0">
                <a:solidFill>
                  <a:schemeClr val="tx1">
                    <a:lumMod val="65000"/>
                    <a:lumOff val="35000"/>
                  </a:schemeClr>
                </a:solidFill>
              </a:rPr>
              <a:t> the RDA </a:t>
            </a:r>
            <a:r>
              <a:rPr lang="en" sz="2000" b="1" dirty="0">
                <a:solidFill>
                  <a:schemeClr val="tx1">
                    <a:lumMod val="65000"/>
                    <a:lumOff val="35000"/>
                  </a:schemeClr>
                </a:solidFill>
              </a:rPr>
              <a:t>recommendations and outputs</a:t>
            </a:r>
            <a:r>
              <a:rPr lang="en" sz="2000" dirty="0">
                <a:solidFill>
                  <a:schemeClr val="tx1">
                    <a:lumMod val="65000"/>
                    <a:lumOff val="35000"/>
                  </a:schemeClr>
                </a:solidFill>
              </a:rPr>
              <a:t> </a:t>
            </a:r>
          </a:p>
          <a:p>
            <a:pPr marL="342900" indent="-342900" fontAlgn="base">
              <a:spcAft>
                <a:spcPts val="600"/>
              </a:spcAft>
              <a:buFont typeface="Arial" panose="020B0604020202020204" pitchFamily="34" charset="0"/>
              <a:buChar char="•"/>
            </a:pPr>
            <a:r>
              <a:rPr lang="en" sz="2000" dirty="0">
                <a:solidFill>
                  <a:schemeClr val="tx1">
                    <a:lumMod val="65000"/>
                    <a:lumOff val="35000"/>
                  </a:schemeClr>
                </a:solidFill>
              </a:rPr>
              <a:t>By encouraging recipients of its grants to </a:t>
            </a:r>
            <a:r>
              <a:rPr lang="en" sz="2000" b="1" dirty="0">
                <a:solidFill>
                  <a:schemeClr val="tx1">
                    <a:lumMod val="65000"/>
                    <a:lumOff val="35000"/>
                  </a:schemeClr>
                </a:solidFill>
              </a:rPr>
              <a:t>participate</a:t>
            </a:r>
            <a:r>
              <a:rPr lang="en" sz="2000" dirty="0">
                <a:solidFill>
                  <a:schemeClr val="tx1">
                    <a:lumMod val="65000"/>
                    <a:lumOff val="35000"/>
                  </a:schemeClr>
                </a:solidFill>
              </a:rPr>
              <a:t> in the </a:t>
            </a:r>
            <a:r>
              <a:rPr lang="en" sz="2000" b="1" dirty="0">
                <a:solidFill>
                  <a:schemeClr val="tx1">
                    <a:lumMod val="65000"/>
                    <a:lumOff val="35000"/>
                  </a:schemeClr>
                </a:solidFill>
              </a:rPr>
              <a:t>work</a:t>
            </a:r>
            <a:r>
              <a:rPr lang="en" sz="2000" dirty="0">
                <a:solidFill>
                  <a:schemeClr val="tx1">
                    <a:lumMod val="65000"/>
                    <a:lumOff val="35000"/>
                  </a:schemeClr>
                </a:solidFill>
              </a:rPr>
              <a:t> of RDA </a:t>
            </a:r>
          </a:p>
          <a:p>
            <a:pPr marL="342900" indent="-342900" fontAlgn="base">
              <a:spcAft>
                <a:spcPts val="600"/>
              </a:spcAft>
              <a:buFont typeface="Arial" panose="020B0604020202020204" pitchFamily="34" charset="0"/>
              <a:buChar char="•"/>
            </a:pPr>
            <a:r>
              <a:rPr lang="en" sz="2000" dirty="0">
                <a:solidFill>
                  <a:schemeClr val="tx1">
                    <a:lumMod val="65000"/>
                    <a:lumOff val="35000"/>
                  </a:schemeClr>
                </a:solidFill>
              </a:rPr>
              <a:t>By </a:t>
            </a:r>
            <a:r>
              <a:rPr lang="en" sz="2000" b="1" dirty="0">
                <a:solidFill>
                  <a:schemeClr val="tx1">
                    <a:lumMod val="65000"/>
                    <a:lumOff val="35000"/>
                  </a:schemeClr>
                </a:solidFill>
              </a:rPr>
              <a:t>supporting</a:t>
            </a:r>
            <a:r>
              <a:rPr lang="en" sz="2000" dirty="0">
                <a:solidFill>
                  <a:schemeClr val="tx1">
                    <a:lumMod val="65000"/>
                    <a:lumOff val="35000"/>
                  </a:schemeClr>
                </a:solidFill>
              </a:rPr>
              <a:t> the </a:t>
            </a:r>
            <a:r>
              <a:rPr lang="en" sz="2000" b="1" dirty="0">
                <a:solidFill>
                  <a:schemeClr val="tx1">
                    <a:lumMod val="65000"/>
                    <a:lumOff val="35000"/>
                  </a:schemeClr>
                </a:solidFill>
              </a:rPr>
              <a:t>business</a:t>
            </a:r>
            <a:r>
              <a:rPr lang="en" sz="2000" dirty="0">
                <a:solidFill>
                  <a:schemeClr val="tx1">
                    <a:lumMod val="65000"/>
                    <a:lumOff val="35000"/>
                  </a:schemeClr>
                </a:solidFill>
              </a:rPr>
              <a:t> of RDA to </a:t>
            </a:r>
            <a:r>
              <a:rPr lang="en" sz="2000" b="1" dirty="0">
                <a:solidFill>
                  <a:schemeClr val="tx1">
                    <a:lumMod val="65000"/>
                    <a:lumOff val="35000"/>
                  </a:schemeClr>
                </a:solidFill>
              </a:rPr>
              <a:t>maintain</a:t>
            </a:r>
            <a:r>
              <a:rPr lang="en" sz="2000" dirty="0">
                <a:solidFill>
                  <a:schemeClr val="tx1">
                    <a:lumMod val="65000"/>
                    <a:lumOff val="35000"/>
                  </a:schemeClr>
                </a:solidFill>
              </a:rPr>
              <a:t> operational excellence </a:t>
            </a:r>
          </a:p>
          <a:p>
            <a:pPr marL="342900" indent="-342900" fontAlgn="base">
              <a:spcAft>
                <a:spcPts val="600"/>
              </a:spcAft>
              <a:buFont typeface="Arial" panose="020B0604020202020204" pitchFamily="34" charset="0"/>
              <a:buChar char="•"/>
            </a:pPr>
            <a:r>
              <a:rPr lang="en" sz="2000" dirty="0">
                <a:solidFill>
                  <a:schemeClr val="tx1">
                    <a:lumMod val="65000"/>
                    <a:lumOff val="35000"/>
                  </a:schemeClr>
                </a:solidFill>
              </a:rPr>
              <a:t>By actively </a:t>
            </a:r>
            <a:r>
              <a:rPr lang="en" sz="2000" b="1" dirty="0">
                <a:solidFill>
                  <a:schemeClr val="tx1">
                    <a:lumMod val="65000"/>
                    <a:lumOff val="35000"/>
                  </a:schemeClr>
                </a:solidFill>
              </a:rPr>
              <a:t>participating</a:t>
            </a:r>
            <a:r>
              <a:rPr lang="en" sz="2000" dirty="0">
                <a:solidFill>
                  <a:schemeClr val="tx1">
                    <a:lumMod val="65000"/>
                    <a:lumOff val="35000"/>
                  </a:schemeClr>
                </a:solidFill>
              </a:rPr>
              <a:t> in the </a:t>
            </a:r>
            <a:r>
              <a:rPr lang="en" sz="2000" b="1" dirty="0">
                <a:solidFill>
                  <a:schemeClr val="tx1">
                    <a:lumMod val="65000"/>
                    <a:lumOff val="35000"/>
                  </a:schemeClr>
                </a:solidFill>
              </a:rPr>
              <a:t>RDA Funders forum</a:t>
            </a:r>
            <a:r>
              <a:rPr lang="en-US" dirty="0"/>
              <a:t> (</a:t>
            </a:r>
            <a:r>
              <a:rPr lang="en-GB" dirty="0">
                <a:ea typeface="+mn-lt"/>
                <a:cs typeface="+mn-lt"/>
              </a:rPr>
              <a:t>Get involved in the Funders Forum </a:t>
            </a:r>
            <a:r>
              <a:rPr lang="en-GB" sz="1600" dirty="0">
                <a:ea typeface="+mn-lt"/>
                <a:cs typeface="+mn-lt"/>
              </a:rPr>
              <a:t>(</a:t>
            </a:r>
            <a:r>
              <a:rPr lang="en-GB" sz="1600" u="sng" dirty="0">
                <a:ea typeface="+mn-lt"/>
                <a:cs typeface="+mn-lt"/>
                <a:hlinkClick r:id="rId4"/>
              </a:rPr>
              <a:t>https://www.rd-alliance.org/about-rda/governance/rda-funders-forum</a:t>
            </a:r>
            <a:r>
              <a:rPr lang="en-GB" sz="1600" dirty="0">
                <a:ea typeface="+mn-lt"/>
                <a:cs typeface="+mn-lt"/>
              </a:rPr>
              <a:t>))</a:t>
            </a:r>
            <a:endParaRPr lang="en-US" sz="1600" dirty="0">
              <a:ea typeface="+mn-lt"/>
              <a:cs typeface="+mn-lt"/>
            </a:endParaRPr>
          </a:p>
          <a:p>
            <a:endParaRPr lang="it-IT" dirty="0"/>
          </a:p>
        </p:txBody>
      </p:sp>
      <p:pic>
        <p:nvPicPr>
          <p:cNvPr id="11" name="Picture 10">
            <a:extLst>
              <a:ext uri="{FF2B5EF4-FFF2-40B4-BE49-F238E27FC236}">
                <a16:creationId xmlns:a16="http://schemas.microsoft.com/office/drawing/2014/main" id="{1CADF451-AFE7-3C48-BC55-5ADCFDB064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39234" y="5489895"/>
            <a:ext cx="1054100" cy="1130300"/>
          </a:xfrm>
          <a:prstGeom prst="rect">
            <a:avLst/>
          </a:prstGeom>
        </p:spPr>
      </p:pic>
    </p:spTree>
    <p:extLst>
      <p:ext uri="{BB962C8B-B14F-4D97-AF65-F5344CB8AC3E}">
        <p14:creationId xmlns:p14="http://schemas.microsoft.com/office/powerpoint/2010/main" val="536493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6CE2FEE-ACBC-4EB3-BD28-2855DCC602B7}"/>
              </a:ext>
            </a:extLst>
          </p:cNvPr>
          <p:cNvSpPr>
            <a:spLocks noGrp="1"/>
          </p:cNvSpPr>
          <p:nvPr>
            <p:ph type="title"/>
          </p:nvPr>
        </p:nvSpPr>
        <p:spPr>
          <a:xfrm>
            <a:off x="5457206" y="802955"/>
            <a:ext cx="5614875" cy="1454051"/>
          </a:xfrm>
        </p:spPr>
        <p:txBody>
          <a:bodyPr>
            <a:normAutofit/>
          </a:bodyPr>
          <a:lstStyle/>
          <a:p>
            <a:r>
              <a:rPr lang="en-IE" sz="3200" b="1" dirty="0">
                <a:solidFill>
                  <a:schemeClr val="accent2">
                    <a:lumMod val="50000"/>
                  </a:schemeClr>
                </a:solidFill>
              </a:rPr>
              <a:t>Important distinction between the two major components of the Alliance</a:t>
            </a:r>
          </a:p>
        </p:txBody>
      </p:sp>
      <p:sp>
        <p:nvSpPr>
          <p:cNvPr id="18"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Content Placeholder 5" descr="A close up of a sign&#10;&#10;Description automatically generated">
            <a:extLst>
              <a:ext uri="{FF2B5EF4-FFF2-40B4-BE49-F238E27FC236}">
                <a16:creationId xmlns:a16="http://schemas.microsoft.com/office/drawing/2014/main" id="{887C79A1-DF33-484C-B07C-8511D85B48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49" y="2244427"/>
            <a:ext cx="3661831" cy="2389344"/>
          </a:xfrm>
          <a:prstGeom prst="rect">
            <a:avLst/>
          </a:prstGeom>
        </p:spPr>
      </p:pic>
      <p:sp>
        <p:nvSpPr>
          <p:cNvPr id="3" name="TextBox 2">
            <a:extLst>
              <a:ext uri="{FF2B5EF4-FFF2-40B4-BE49-F238E27FC236}">
                <a16:creationId xmlns:a16="http://schemas.microsoft.com/office/drawing/2014/main" id="{3CCCAFEC-595E-8A46-B06E-BC357839326A}"/>
              </a:ext>
            </a:extLst>
          </p:cNvPr>
          <p:cNvSpPr txBox="1"/>
          <p:nvPr/>
        </p:nvSpPr>
        <p:spPr>
          <a:xfrm>
            <a:off x="5614876" y="2677260"/>
            <a:ext cx="6004193" cy="4401205"/>
          </a:xfrm>
          <a:prstGeom prst="rect">
            <a:avLst/>
          </a:prstGeom>
          <a:noFill/>
        </p:spPr>
        <p:txBody>
          <a:bodyPr wrap="square" rtlCol="0">
            <a:spAutoFit/>
          </a:bodyPr>
          <a:lstStyle/>
          <a:p>
            <a:pPr marL="342900" indent="-342900" fontAlgn="base">
              <a:buFont typeface="Arial" panose="020B0604020202020204" pitchFamily="34" charset="0"/>
              <a:buChar char="•"/>
            </a:pPr>
            <a:r>
              <a:rPr lang="en" sz="2000" dirty="0">
                <a:solidFill>
                  <a:schemeClr val="tx1">
                    <a:lumMod val="65000"/>
                    <a:lumOff val="35000"/>
                  </a:schemeClr>
                </a:solidFill>
              </a:rPr>
              <a:t>The </a:t>
            </a:r>
            <a:r>
              <a:rPr lang="en" sz="2000" b="1" dirty="0">
                <a:solidFill>
                  <a:schemeClr val="tx1">
                    <a:lumMod val="65000"/>
                    <a:lumOff val="35000"/>
                  </a:schemeClr>
                </a:solidFill>
              </a:rPr>
              <a:t>Work</a:t>
            </a:r>
            <a:r>
              <a:rPr lang="en" sz="2000" dirty="0">
                <a:solidFill>
                  <a:schemeClr val="tx1">
                    <a:lumMod val="65000"/>
                    <a:lumOff val="35000"/>
                  </a:schemeClr>
                </a:solidFill>
              </a:rPr>
              <a:t> of RDA is done by the </a:t>
            </a:r>
            <a:r>
              <a:rPr lang="en" sz="2000" i="1" dirty="0">
                <a:solidFill>
                  <a:schemeClr val="tx1">
                    <a:lumMod val="65000"/>
                    <a:lumOff val="35000"/>
                  </a:schemeClr>
                </a:solidFill>
              </a:rPr>
              <a:t>volunteer community</a:t>
            </a:r>
            <a:r>
              <a:rPr lang="en" sz="2000" dirty="0">
                <a:solidFill>
                  <a:schemeClr val="tx1">
                    <a:lumMod val="65000"/>
                    <a:lumOff val="35000"/>
                  </a:schemeClr>
                </a:solidFill>
              </a:rPr>
              <a:t> through self-formed, focused </a:t>
            </a:r>
            <a:r>
              <a:rPr lang="en" sz="2000" i="1" dirty="0">
                <a:solidFill>
                  <a:schemeClr val="tx1">
                    <a:lumMod val="65000"/>
                    <a:lumOff val="35000"/>
                  </a:schemeClr>
                </a:solidFill>
              </a:rPr>
              <a:t>Working Groups</a:t>
            </a:r>
            <a:r>
              <a:rPr lang="en" sz="2000" dirty="0">
                <a:solidFill>
                  <a:schemeClr val="tx1">
                    <a:lumMod val="65000"/>
                    <a:lumOff val="35000"/>
                  </a:schemeClr>
                </a:solidFill>
              </a:rPr>
              <a:t> and exploratory </a:t>
            </a:r>
            <a:r>
              <a:rPr lang="en" sz="2000" i="1" dirty="0">
                <a:solidFill>
                  <a:schemeClr val="tx1">
                    <a:lumMod val="65000"/>
                    <a:lumOff val="35000"/>
                  </a:schemeClr>
                </a:solidFill>
              </a:rPr>
              <a:t>Interest Groups</a:t>
            </a:r>
            <a:r>
              <a:rPr lang="en" sz="2000" dirty="0">
                <a:solidFill>
                  <a:schemeClr val="tx1">
                    <a:lumMod val="65000"/>
                    <a:lumOff val="35000"/>
                  </a:schemeClr>
                </a:solidFill>
              </a:rPr>
              <a:t> to build the social and technical connections or bridges.</a:t>
            </a:r>
          </a:p>
          <a:p>
            <a:pPr fontAlgn="base"/>
            <a:r>
              <a:rPr lang="en" sz="2000" dirty="0">
                <a:solidFill>
                  <a:schemeClr val="tx1">
                    <a:lumMod val="65000"/>
                    <a:lumOff val="35000"/>
                  </a:schemeClr>
                </a:solidFill>
              </a:rPr>
              <a:t> </a:t>
            </a:r>
          </a:p>
          <a:p>
            <a:pPr marL="342900" indent="-342900" fontAlgn="base">
              <a:buFont typeface="Arial" panose="020B0604020202020204" pitchFamily="34" charset="0"/>
              <a:buChar char="•"/>
            </a:pPr>
            <a:r>
              <a:rPr lang="en" sz="2000" dirty="0">
                <a:solidFill>
                  <a:schemeClr val="tx1">
                    <a:lumMod val="65000"/>
                    <a:lumOff val="35000"/>
                  </a:schemeClr>
                </a:solidFill>
              </a:rPr>
              <a:t>The </a:t>
            </a:r>
            <a:r>
              <a:rPr lang="en" sz="2000" b="1" dirty="0">
                <a:solidFill>
                  <a:schemeClr val="tx1">
                    <a:lumMod val="65000"/>
                    <a:lumOff val="35000"/>
                  </a:schemeClr>
                </a:solidFill>
              </a:rPr>
              <a:t>Business</a:t>
            </a:r>
            <a:r>
              <a:rPr lang="en" sz="2000" dirty="0">
                <a:solidFill>
                  <a:schemeClr val="tx1">
                    <a:lumMod val="65000"/>
                    <a:lumOff val="35000"/>
                  </a:schemeClr>
                </a:solidFill>
              </a:rPr>
              <a:t> of RDA is to support that </a:t>
            </a:r>
            <a:r>
              <a:rPr lang="en" sz="2000" i="1" dirty="0">
                <a:solidFill>
                  <a:schemeClr val="tx1">
                    <a:lumMod val="65000"/>
                    <a:lumOff val="35000"/>
                  </a:schemeClr>
                </a:solidFill>
              </a:rPr>
              <a:t>community</a:t>
            </a:r>
            <a:r>
              <a:rPr lang="en" sz="2000" dirty="0">
                <a:solidFill>
                  <a:schemeClr val="tx1">
                    <a:lumMod val="65000"/>
                    <a:lumOff val="35000"/>
                  </a:schemeClr>
                </a:solidFill>
              </a:rPr>
              <a:t> and facilitate the </a:t>
            </a:r>
            <a:r>
              <a:rPr lang="en" sz="2000" b="1" dirty="0">
                <a:solidFill>
                  <a:schemeClr val="tx1">
                    <a:lumMod val="65000"/>
                    <a:lumOff val="35000"/>
                  </a:schemeClr>
                </a:solidFill>
              </a:rPr>
              <a:t>building and using of the bridges </a:t>
            </a:r>
            <a:r>
              <a:rPr lang="en" sz="2000" dirty="0">
                <a:solidFill>
                  <a:schemeClr val="tx1">
                    <a:lumMod val="65000"/>
                    <a:lumOff val="35000"/>
                  </a:schemeClr>
                </a:solidFill>
              </a:rPr>
              <a:t>that enable open sharing of data.</a:t>
            </a:r>
            <a:r>
              <a:rPr lang="en" sz="2000" dirty="0"/>
              <a:t> </a:t>
            </a:r>
          </a:p>
          <a:p>
            <a:pPr fontAlgn="base">
              <a:spcAft>
                <a:spcPts val="1200"/>
              </a:spcAft>
            </a:pPr>
            <a:r>
              <a:rPr lang="en-US" dirty="0"/>
              <a:t> </a:t>
            </a:r>
          </a:p>
          <a:p>
            <a:pPr fontAlgn="base">
              <a:spcAft>
                <a:spcPts val="1200"/>
              </a:spcAft>
            </a:pPr>
            <a:r>
              <a:rPr lang="en" i="1" dirty="0">
                <a:solidFill>
                  <a:schemeClr val="tx1">
                    <a:lumMod val="65000"/>
                    <a:lumOff val="35000"/>
                  </a:schemeClr>
                </a:solidFill>
              </a:rPr>
              <a:t>There are thus a number of different ways for a funding agency to engage with the Research Data Alliance</a:t>
            </a:r>
            <a:r>
              <a:rPr lang="en" sz="1600" i="1" dirty="0">
                <a:solidFill>
                  <a:schemeClr val="tx1">
                    <a:lumMod val="65000"/>
                    <a:lumOff val="35000"/>
                  </a:schemeClr>
                </a:solidFill>
              </a:rPr>
              <a:t>.</a:t>
            </a:r>
          </a:p>
          <a:p>
            <a:pPr fontAlgn="base">
              <a:spcAft>
                <a:spcPts val="1200"/>
              </a:spcAft>
            </a:pPr>
            <a:endParaRPr lang="en-US" dirty="0"/>
          </a:p>
          <a:p>
            <a:endParaRPr lang="it-IT" dirty="0"/>
          </a:p>
        </p:txBody>
      </p:sp>
      <p:pic>
        <p:nvPicPr>
          <p:cNvPr id="11" name="Picture 10">
            <a:extLst>
              <a:ext uri="{FF2B5EF4-FFF2-40B4-BE49-F238E27FC236}">
                <a16:creationId xmlns:a16="http://schemas.microsoft.com/office/drawing/2014/main" id="{F26B1B59-5B8A-194C-BDF1-262945C426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6967" y="5629084"/>
            <a:ext cx="1054100" cy="1130300"/>
          </a:xfrm>
          <a:prstGeom prst="rect">
            <a:avLst/>
          </a:prstGeom>
        </p:spPr>
      </p:pic>
    </p:spTree>
    <p:extLst>
      <p:ext uri="{BB962C8B-B14F-4D97-AF65-F5344CB8AC3E}">
        <p14:creationId xmlns:p14="http://schemas.microsoft.com/office/powerpoint/2010/main" val="946831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Rectangle 75">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itle 3">
            <a:extLst>
              <a:ext uri="{FF2B5EF4-FFF2-40B4-BE49-F238E27FC236}">
                <a16:creationId xmlns:a16="http://schemas.microsoft.com/office/drawing/2014/main" id="{A1DC5643-2D72-49BD-884B-16570561B791}"/>
              </a:ext>
            </a:extLst>
          </p:cNvPr>
          <p:cNvSpPr>
            <a:spLocks noGrp="1"/>
          </p:cNvSpPr>
          <p:nvPr>
            <p:ph type="ctrTitle"/>
          </p:nvPr>
        </p:nvSpPr>
        <p:spPr>
          <a:xfrm>
            <a:off x="804672" y="802955"/>
            <a:ext cx="4977976" cy="1454051"/>
          </a:xfrm>
        </p:spPr>
        <p:txBody>
          <a:bodyPr vert="horz" lIns="91440" tIns="45720" rIns="91440" bIns="45720" rtlCol="0" anchor="ctr">
            <a:normAutofit/>
          </a:bodyPr>
          <a:lstStyle/>
          <a:p>
            <a:pPr algn="l"/>
            <a:r>
              <a:rPr lang="en-US" sz="3600" b="1" kern="1200" dirty="0">
                <a:solidFill>
                  <a:schemeClr val="accent2">
                    <a:lumMod val="50000"/>
                  </a:schemeClr>
                </a:solidFill>
                <a:latin typeface="+mj-lt"/>
                <a:ea typeface="+mj-ea"/>
                <a:cs typeface="+mj-cs"/>
              </a:rPr>
              <a:t>RDA Sponsor and Supporter Options</a:t>
            </a:r>
          </a:p>
        </p:txBody>
      </p:sp>
      <p:sp>
        <p:nvSpPr>
          <p:cNvPr id="80"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6649B894-8F2A-479B-A524-9E5C8339CA57}"/>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11017" r="1" b="1114"/>
          <a:stretch/>
        </p:blipFill>
        <p:spPr>
          <a:xfrm>
            <a:off x="6632714" y="1"/>
            <a:ext cx="3674754" cy="2106932"/>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2" name="TextBox 1">
            <a:extLst>
              <a:ext uri="{FF2B5EF4-FFF2-40B4-BE49-F238E27FC236}">
                <a16:creationId xmlns:a16="http://schemas.microsoft.com/office/drawing/2014/main" id="{903D9205-4C57-2040-8415-88E4697FD6C6}"/>
              </a:ext>
            </a:extLst>
          </p:cNvPr>
          <p:cNvSpPr txBox="1"/>
          <p:nvPr/>
        </p:nvSpPr>
        <p:spPr>
          <a:xfrm>
            <a:off x="804672" y="2421682"/>
            <a:ext cx="4977578" cy="3639289"/>
          </a:xfrm>
          <a:prstGeom prst="rect">
            <a:avLst/>
          </a:prstGeom>
        </p:spPr>
        <p:txBody>
          <a:bodyPr vert="horz" lIns="91440" tIns="45720" rIns="91440" bIns="45720" rtlCol="0" anchor="ctr">
            <a:normAutofit/>
          </a:bodyPr>
          <a:lstStyle/>
          <a:p>
            <a:pPr marL="342900" indent="-228600" fontAlgn="base">
              <a:lnSpc>
                <a:spcPct val="90000"/>
              </a:lnSpc>
              <a:spcAft>
                <a:spcPts val="600"/>
              </a:spcAft>
              <a:buFont typeface="Arial" panose="020B0604020202020204" pitchFamily="34" charset="0"/>
              <a:buChar char="•"/>
            </a:pPr>
            <a:r>
              <a:rPr lang="en-US" sz="1900" b="1" dirty="0">
                <a:solidFill>
                  <a:schemeClr val="tx1">
                    <a:lumMod val="65000"/>
                    <a:lumOff val="35000"/>
                  </a:schemeClr>
                </a:solidFill>
              </a:rPr>
              <a:t>Sponsorship</a:t>
            </a:r>
            <a:r>
              <a:rPr lang="en-US" sz="1900" dirty="0">
                <a:solidFill>
                  <a:schemeClr val="tx1">
                    <a:lumMod val="65000"/>
                    <a:lumOff val="35000"/>
                  </a:schemeClr>
                </a:solidFill>
              </a:rPr>
              <a:t> of RDA Plenary Meetings </a:t>
            </a:r>
          </a:p>
          <a:p>
            <a:pPr marL="342900" indent="-228600" fontAlgn="base">
              <a:lnSpc>
                <a:spcPct val="90000"/>
              </a:lnSpc>
              <a:spcAft>
                <a:spcPts val="600"/>
              </a:spcAft>
              <a:buFont typeface="Arial" panose="020B0604020202020204" pitchFamily="34" charset="0"/>
              <a:buChar char="•"/>
            </a:pPr>
            <a:r>
              <a:rPr lang="en-US" sz="1900" b="1" dirty="0" err="1">
                <a:solidFill>
                  <a:schemeClr val="tx1">
                    <a:lumMod val="65000"/>
                    <a:lumOff val="35000"/>
                  </a:schemeClr>
                </a:solidFill>
              </a:rPr>
              <a:t>Organisation</a:t>
            </a:r>
            <a:r>
              <a:rPr lang="en-US" sz="1900" dirty="0">
                <a:solidFill>
                  <a:schemeClr val="tx1">
                    <a:lumMod val="65000"/>
                    <a:lumOff val="35000"/>
                  </a:schemeClr>
                </a:solidFill>
              </a:rPr>
              <a:t> of Research Data Meetings </a:t>
            </a:r>
          </a:p>
          <a:p>
            <a:pPr marL="342900" indent="-228600" fontAlgn="base">
              <a:lnSpc>
                <a:spcPct val="90000"/>
              </a:lnSpc>
              <a:spcAft>
                <a:spcPts val="600"/>
              </a:spcAft>
              <a:buFont typeface="Arial" panose="020B0604020202020204" pitchFamily="34" charset="0"/>
              <a:buChar char="•"/>
            </a:pPr>
            <a:r>
              <a:rPr lang="en-US" sz="1900" b="1" dirty="0">
                <a:solidFill>
                  <a:schemeClr val="tx1">
                    <a:lumMod val="65000"/>
                    <a:lumOff val="35000"/>
                  </a:schemeClr>
                </a:solidFill>
              </a:rPr>
              <a:t>Support</a:t>
            </a:r>
            <a:r>
              <a:rPr lang="en-US" sz="1900" dirty="0">
                <a:solidFill>
                  <a:schemeClr val="tx1">
                    <a:lumMod val="65000"/>
                    <a:lumOff val="35000"/>
                  </a:schemeClr>
                </a:solidFill>
              </a:rPr>
              <a:t> of Data Expert/Fellow/Early Career </a:t>
            </a:r>
            <a:r>
              <a:rPr lang="en-US" sz="1900" dirty="0" err="1">
                <a:solidFill>
                  <a:schemeClr val="tx1">
                    <a:lumMod val="65000"/>
                    <a:lumOff val="35000"/>
                  </a:schemeClr>
                </a:solidFill>
              </a:rPr>
              <a:t>Programmes</a:t>
            </a:r>
            <a:r>
              <a:rPr lang="en-US" sz="1900" dirty="0">
                <a:solidFill>
                  <a:schemeClr val="tx1">
                    <a:lumMod val="65000"/>
                    <a:lumOff val="35000"/>
                  </a:schemeClr>
                </a:solidFill>
              </a:rPr>
              <a:t> </a:t>
            </a:r>
          </a:p>
          <a:p>
            <a:pPr marL="342900" indent="-228600" fontAlgn="base">
              <a:lnSpc>
                <a:spcPct val="90000"/>
              </a:lnSpc>
              <a:spcAft>
                <a:spcPts val="600"/>
              </a:spcAft>
              <a:buFont typeface="Arial" panose="020B0604020202020204" pitchFamily="34" charset="0"/>
              <a:buChar char="•"/>
            </a:pPr>
            <a:r>
              <a:rPr lang="en-US" sz="1900" b="1" dirty="0">
                <a:solidFill>
                  <a:schemeClr val="tx1">
                    <a:lumMod val="65000"/>
                    <a:lumOff val="35000"/>
                  </a:schemeClr>
                </a:solidFill>
              </a:rPr>
              <a:t>Test</a:t>
            </a:r>
            <a:r>
              <a:rPr lang="en-US" sz="1900" dirty="0">
                <a:solidFill>
                  <a:schemeClr val="tx1">
                    <a:lumMod val="65000"/>
                    <a:lumOff val="35000"/>
                  </a:schemeClr>
                </a:solidFill>
              </a:rPr>
              <a:t>, </a:t>
            </a:r>
            <a:r>
              <a:rPr lang="en-US" sz="1900" b="1" dirty="0">
                <a:solidFill>
                  <a:schemeClr val="tx1">
                    <a:lumMod val="65000"/>
                    <a:lumOff val="35000"/>
                  </a:schemeClr>
                </a:solidFill>
              </a:rPr>
              <a:t>Adopt</a:t>
            </a:r>
            <a:r>
              <a:rPr lang="en-US" sz="1900" dirty="0">
                <a:solidFill>
                  <a:schemeClr val="tx1">
                    <a:lumMod val="65000"/>
                    <a:lumOff val="35000"/>
                  </a:schemeClr>
                </a:solidFill>
              </a:rPr>
              <a:t> and </a:t>
            </a:r>
            <a:r>
              <a:rPr lang="en-US" sz="1900" b="1" dirty="0">
                <a:solidFill>
                  <a:schemeClr val="tx1">
                    <a:lumMod val="65000"/>
                    <a:lumOff val="35000"/>
                  </a:schemeClr>
                </a:solidFill>
              </a:rPr>
              <a:t>Implement</a:t>
            </a:r>
            <a:r>
              <a:rPr lang="en-US" sz="1900" dirty="0">
                <a:solidFill>
                  <a:schemeClr val="tx1">
                    <a:lumMod val="65000"/>
                    <a:lumOff val="35000"/>
                  </a:schemeClr>
                </a:solidFill>
              </a:rPr>
              <a:t> Projects/Pilots </a:t>
            </a:r>
          </a:p>
          <a:p>
            <a:pPr marL="342900" indent="-228600" fontAlgn="base">
              <a:lnSpc>
                <a:spcPct val="90000"/>
              </a:lnSpc>
              <a:spcAft>
                <a:spcPts val="600"/>
              </a:spcAft>
              <a:buFont typeface="Arial" panose="020B0604020202020204" pitchFamily="34" charset="0"/>
              <a:buChar char="•"/>
            </a:pPr>
            <a:r>
              <a:rPr lang="en-US" sz="1900" b="1" dirty="0">
                <a:solidFill>
                  <a:schemeClr val="tx1">
                    <a:lumMod val="65000"/>
                    <a:lumOff val="35000"/>
                  </a:schemeClr>
                </a:solidFill>
              </a:rPr>
              <a:t>Support</a:t>
            </a:r>
            <a:r>
              <a:rPr lang="en-US" sz="1900" dirty="0">
                <a:solidFill>
                  <a:schemeClr val="tx1">
                    <a:lumMod val="65000"/>
                    <a:lumOff val="35000"/>
                  </a:schemeClr>
                </a:solidFill>
              </a:rPr>
              <a:t> of Travel to RDA Plenary Meetings </a:t>
            </a:r>
          </a:p>
          <a:p>
            <a:pPr marL="342900" indent="-228600" fontAlgn="base">
              <a:lnSpc>
                <a:spcPct val="90000"/>
              </a:lnSpc>
              <a:spcAft>
                <a:spcPts val="600"/>
              </a:spcAft>
              <a:buFont typeface="Arial" panose="020B0604020202020204" pitchFamily="34" charset="0"/>
              <a:buChar char="•"/>
            </a:pPr>
            <a:r>
              <a:rPr lang="en-US" sz="1900" b="1" dirty="0">
                <a:solidFill>
                  <a:schemeClr val="tx1">
                    <a:lumMod val="65000"/>
                    <a:lumOff val="35000"/>
                  </a:schemeClr>
                </a:solidFill>
              </a:rPr>
              <a:t>Establishment</a:t>
            </a:r>
            <a:r>
              <a:rPr lang="en-US" sz="1900" dirty="0">
                <a:solidFill>
                  <a:schemeClr val="tx1">
                    <a:lumMod val="65000"/>
                    <a:lumOff val="35000"/>
                  </a:schemeClr>
                </a:solidFill>
              </a:rPr>
              <a:t> of RDA Data Awards/ Scholarships </a:t>
            </a:r>
          </a:p>
          <a:p>
            <a:pPr marL="342900" indent="-228600" fontAlgn="base">
              <a:lnSpc>
                <a:spcPct val="90000"/>
              </a:lnSpc>
              <a:spcAft>
                <a:spcPts val="600"/>
              </a:spcAft>
              <a:buFont typeface="Arial" panose="020B0604020202020204" pitchFamily="34" charset="0"/>
              <a:buChar char="•"/>
            </a:pPr>
            <a:r>
              <a:rPr lang="en-US" sz="1900" b="1" dirty="0" err="1">
                <a:solidFill>
                  <a:schemeClr val="tx1">
                    <a:lumMod val="65000"/>
                    <a:lumOff val="35000"/>
                  </a:schemeClr>
                </a:solidFill>
              </a:rPr>
              <a:t>Organisation</a:t>
            </a:r>
            <a:r>
              <a:rPr lang="en-US" sz="1900" dirty="0">
                <a:solidFill>
                  <a:schemeClr val="tx1">
                    <a:lumMod val="65000"/>
                    <a:lumOff val="35000"/>
                  </a:schemeClr>
                </a:solidFill>
              </a:rPr>
              <a:t> of RDA Training/Events</a:t>
            </a:r>
          </a:p>
          <a:p>
            <a:pPr indent="-228600">
              <a:lnSpc>
                <a:spcPct val="90000"/>
              </a:lnSpc>
              <a:spcAft>
                <a:spcPts val="600"/>
              </a:spcAft>
              <a:buFont typeface="Arial" panose="020B0604020202020204" pitchFamily="34" charset="0"/>
              <a:buChar char="•"/>
            </a:pPr>
            <a:endParaRPr lang="en-US" sz="1900" dirty="0">
              <a:solidFill>
                <a:srgbClr val="000000"/>
              </a:solidFill>
            </a:endParaRPr>
          </a:p>
        </p:txBody>
      </p:sp>
      <p:sp>
        <p:nvSpPr>
          <p:cNvPr id="82"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D02790B9-342F-964F-AD91-9138F5D8F4E5}"/>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7835" r="2446" b="1"/>
          <a:stretch/>
        </p:blipFill>
        <p:spPr>
          <a:xfrm>
            <a:off x="7612654" y="3086207"/>
            <a:ext cx="4579345" cy="3612958"/>
          </a:xfrm>
          <a:custGeom>
            <a:avLst/>
            <a:gdLst>
              <a:gd name="connsiteX0" fmla="*/ 2554615 w 4792674"/>
              <a:gd name="connsiteY0" fmla="*/ 0 h 3781268"/>
              <a:gd name="connsiteX1" fmla="*/ 4672942 w 4792674"/>
              <a:gd name="connsiteY1" fmla="*/ 1126306 h 3781268"/>
              <a:gd name="connsiteX2" fmla="*/ 4792674 w 4792674"/>
              <a:gd name="connsiteY2" fmla="*/ 1323391 h 3781268"/>
              <a:gd name="connsiteX3" fmla="*/ 4792674 w 4792674"/>
              <a:gd name="connsiteY3" fmla="*/ 3781268 h 3781268"/>
              <a:gd name="connsiteX4" fmla="*/ 313779 w 4792674"/>
              <a:gd name="connsiteY4" fmla="*/ 3781268 h 3781268"/>
              <a:gd name="connsiteX5" fmla="*/ 308328 w 4792674"/>
              <a:gd name="connsiteY5" fmla="*/ 3772297 h 3781268"/>
              <a:gd name="connsiteX6" fmla="*/ 0 w 4792674"/>
              <a:gd name="connsiteY6" fmla="*/ 2554615 h 3781268"/>
              <a:gd name="connsiteX7" fmla="*/ 2554615 w 4792674"/>
              <a:gd name="connsiteY7" fmla="*/ 0 h 37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effectLst>
            <a:softEdge rad="0"/>
          </a:effectLst>
        </p:spPr>
      </p:pic>
    </p:spTree>
    <p:extLst>
      <p:ext uri="{BB962C8B-B14F-4D97-AF65-F5344CB8AC3E}">
        <p14:creationId xmlns:p14="http://schemas.microsoft.com/office/powerpoint/2010/main" val="960939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64">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66">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itle 3">
            <a:extLst>
              <a:ext uri="{FF2B5EF4-FFF2-40B4-BE49-F238E27FC236}">
                <a16:creationId xmlns:a16="http://schemas.microsoft.com/office/drawing/2014/main" id="{A1DC5643-2D72-49BD-884B-16570561B791}"/>
              </a:ext>
            </a:extLst>
          </p:cNvPr>
          <p:cNvSpPr>
            <a:spLocks noGrp="1"/>
          </p:cNvSpPr>
          <p:nvPr>
            <p:ph type="ctrTitle"/>
          </p:nvPr>
        </p:nvSpPr>
        <p:spPr>
          <a:xfrm>
            <a:off x="804672" y="802955"/>
            <a:ext cx="5145024" cy="1454051"/>
          </a:xfrm>
        </p:spPr>
        <p:txBody>
          <a:bodyPr vert="horz" lIns="91440" tIns="45720" rIns="91440" bIns="45720" rtlCol="0" anchor="ctr">
            <a:normAutofit/>
          </a:bodyPr>
          <a:lstStyle/>
          <a:p>
            <a:pPr algn="l"/>
            <a:r>
              <a:rPr lang="en-US" sz="3600" b="1" dirty="0">
                <a:solidFill>
                  <a:schemeClr val="accent2">
                    <a:lumMod val="50000"/>
                  </a:schemeClr>
                </a:solidFill>
              </a:rPr>
              <a:t>RDA Plenary Meeting Sponsorship</a:t>
            </a:r>
          </a:p>
        </p:txBody>
      </p:sp>
      <p:sp>
        <p:nvSpPr>
          <p:cNvPr id="75"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6649B894-8F2A-479B-A524-9E5C8339C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2400" y="266436"/>
            <a:ext cx="2094821" cy="1366871"/>
          </a:xfrm>
          <a:prstGeom prst="rect">
            <a:avLst/>
          </a:prstGeom>
        </p:spPr>
      </p:pic>
      <p:sp>
        <p:nvSpPr>
          <p:cNvPr id="2" name="TextBox 1">
            <a:extLst>
              <a:ext uri="{FF2B5EF4-FFF2-40B4-BE49-F238E27FC236}">
                <a16:creationId xmlns:a16="http://schemas.microsoft.com/office/drawing/2014/main" id="{903D9205-4C57-2040-8415-88E4697FD6C6}"/>
              </a:ext>
            </a:extLst>
          </p:cNvPr>
          <p:cNvSpPr txBox="1"/>
          <p:nvPr/>
        </p:nvSpPr>
        <p:spPr>
          <a:xfrm>
            <a:off x="804672" y="2421682"/>
            <a:ext cx="5145024" cy="3639289"/>
          </a:xfrm>
          <a:prstGeom prst="rect">
            <a:avLst/>
          </a:prstGeom>
        </p:spPr>
        <p:txBody>
          <a:bodyPr vert="horz" lIns="91440" tIns="45720" rIns="91440" bIns="45720" rtlCol="0" anchor="ctr">
            <a:normAutofit/>
          </a:bodyPr>
          <a:lstStyle/>
          <a:p>
            <a:pPr marL="342000" indent="-228600">
              <a:lnSpc>
                <a:spcPct val="90000"/>
              </a:lnSpc>
              <a:spcAft>
                <a:spcPts val="600"/>
              </a:spcAft>
              <a:buFont typeface="Arial" panose="020B0604020202020204" pitchFamily="34" charset="0"/>
              <a:buChar char="•"/>
            </a:pPr>
            <a:r>
              <a:rPr lang="en-US" sz="1700" dirty="0">
                <a:solidFill>
                  <a:schemeClr val="tx1">
                    <a:lumMod val="65000"/>
                    <a:lumOff val="35000"/>
                  </a:schemeClr>
                </a:solidFill>
              </a:rPr>
              <a:t>RDA Plenary Meetings:</a:t>
            </a:r>
          </a:p>
          <a:p>
            <a:pPr marL="342000" indent="-228600">
              <a:lnSpc>
                <a:spcPct val="90000"/>
              </a:lnSpc>
              <a:spcAft>
                <a:spcPts val="600"/>
              </a:spcAft>
              <a:buFont typeface="Arial" panose="020B0604020202020204" pitchFamily="34" charset="0"/>
              <a:buChar char="•"/>
            </a:pPr>
            <a:r>
              <a:rPr lang="en-US" sz="1700" dirty="0">
                <a:solidFill>
                  <a:schemeClr val="tx1">
                    <a:lumMod val="65000"/>
                    <a:lumOff val="35000"/>
                  </a:schemeClr>
                </a:solidFill>
              </a:rPr>
              <a:t>are an </a:t>
            </a:r>
            <a:r>
              <a:rPr lang="en-US" sz="1700" b="1" dirty="0">
                <a:solidFill>
                  <a:schemeClr val="tx1">
                    <a:lumMod val="65000"/>
                    <a:lumOff val="35000"/>
                  </a:schemeClr>
                </a:solidFill>
              </a:rPr>
              <a:t>opportunity</a:t>
            </a:r>
            <a:r>
              <a:rPr lang="en-US" sz="1700" dirty="0">
                <a:solidFill>
                  <a:schemeClr val="tx1">
                    <a:lumMod val="65000"/>
                    <a:lumOff val="35000"/>
                  </a:schemeClr>
                </a:solidFill>
              </a:rPr>
              <a:t> for the RDA community members to </a:t>
            </a:r>
            <a:r>
              <a:rPr lang="en-US" sz="1700" b="1" dirty="0">
                <a:solidFill>
                  <a:schemeClr val="tx1">
                    <a:lumMod val="65000"/>
                    <a:lumOff val="35000"/>
                  </a:schemeClr>
                </a:solidFill>
              </a:rPr>
              <a:t>discuss</a:t>
            </a:r>
            <a:r>
              <a:rPr lang="en-US" sz="1700" dirty="0">
                <a:solidFill>
                  <a:schemeClr val="tx1">
                    <a:lumMod val="65000"/>
                    <a:lumOff val="35000"/>
                  </a:schemeClr>
                </a:solidFill>
              </a:rPr>
              <a:t> possible new topics, </a:t>
            </a:r>
            <a:r>
              <a:rPr lang="en-US" sz="1700" b="1" dirty="0">
                <a:solidFill>
                  <a:schemeClr val="tx1">
                    <a:lumMod val="65000"/>
                    <a:lumOff val="35000"/>
                  </a:schemeClr>
                </a:solidFill>
              </a:rPr>
              <a:t>advance</a:t>
            </a:r>
            <a:r>
              <a:rPr lang="en-US" sz="1700" dirty="0">
                <a:solidFill>
                  <a:schemeClr val="tx1">
                    <a:lumMod val="65000"/>
                    <a:lumOff val="35000"/>
                  </a:schemeClr>
                </a:solidFill>
              </a:rPr>
              <a:t> Working and Interest Group activities, and to </a:t>
            </a:r>
            <a:r>
              <a:rPr lang="en-US" sz="1700" b="1" dirty="0">
                <a:solidFill>
                  <a:schemeClr val="tx1">
                    <a:lumMod val="65000"/>
                    <a:lumOff val="35000"/>
                  </a:schemeClr>
                </a:solidFill>
              </a:rPr>
              <a:t>conduct</a:t>
            </a:r>
            <a:r>
              <a:rPr lang="en-US" sz="1700" dirty="0">
                <a:solidFill>
                  <a:schemeClr val="tx1">
                    <a:lumMod val="65000"/>
                    <a:lumOff val="35000"/>
                  </a:schemeClr>
                </a:solidFill>
              </a:rPr>
              <a:t> RDA business;</a:t>
            </a:r>
          </a:p>
          <a:p>
            <a:pPr marL="342000" indent="-228600">
              <a:lnSpc>
                <a:spcPct val="90000"/>
              </a:lnSpc>
              <a:spcAft>
                <a:spcPts val="600"/>
              </a:spcAft>
              <a:buFont typeface="Arial" panose="020B0604020202020204" pitchFamily="34" charset="0"/>
              <a:buChar char="•"/>
            </a:pPr>
            <a:r>
              <a:rPr lang="en-US" sz="1700" dirty="0">
                <a:solidFill>
                  <a:schemeClr val="tx1">
                    <a:lumMod val="65000"/>
                    <a:lumOff val="35000"/>
                  </a:schemeClr>
                </a:solidFill>
              </a:rPr>
              <a:t>serve as </a:t>
            </a:r>
            <a:r>
              <a:rPr lang="en-US" sz="1700" b="1" dirty="0">
                <a:solidFill>
                  <a:schemeClr val="tx1">
                    <a:lumMod val="65000"/>
                    <a:lumOff val="35000"/>
                  </a:schemeClr>
                </a:solidFill>
              </a:rPr>
              <a:t>important milestones </a:t>
            </a:r>
            <a:r>
              <a:rPr lang="en-US" sz="1700" dirty="0">
                <a:solidFill>
                  <a:schemeClr val="tx1">
                    <a:lumMod val="65000"/>
                    <a:lumOff val="35000"/>
                  </a:schemeClr>
                </a:solidFill>
              </a:rPr>
              <a:t>in the life of the Working and Interest Groups, especially in terms of achievements and outputs;</a:t>
            </a:r>
          </a:p>
          <a:p>
            <a:pPr marL="342000" indent="-228600">
              <a:lnSpc>
                <a:spcPct val="90000"/>
              </a:lnSpc>
              <a:spcAft>
                <a:spcPts val="600"/>
              </a:spcAft>
              <a:buFont typeface="Arial" panose="020B0604020202020204" pitchFamily="34" charset="0"/>
              <a:buChar char="•"/>
            </a:pPr>
            <a:r>
              <a:rPr lang="en-US" sz="1700" dirty="0">
                <a:solidFill>
                  <a:schemeClr val="tx1">
                    <a:lumMod val="65000"/>
                    <a:lumOff val="35000"/>
                  </a:schemeClr>
                </a:solidFill>
              </a:rPr>
              <a:t>provide the </a:t>
            </a:r>
            <a:r>
              <a:rPr lang="en-US" sz="1700" b="1" dirty="0">
                <a:solidFill>
                  <a:schemeClr val="tx1">
                    <a:lumMod val="65000"/>
                    <a:lumOff val="35000"/>
                  </a:schemeClr>
                </a:solidFill>
              </a:rPr>
              <a:t>opportunity</a:t>
            </a:r>
            <a:r>
              <a:rPr lang="en-US" sz="1700" dirty="0">
                <a:solidFill>
                  <a:schemeClr val="tx1">
                    <a:lumMod val="65000"/>
                    <a:lumOff val="35000"/>
                  </a:schemeClr>
                </a:solidFill>
              </a:rPr>
              <a:t> for all the RDA coordination groups such as the Council, RDA Funders Forum, Secretariat, TAB, OA, OAB to </a:t>
            </a:r>
            <a:r>
              <a:rPr lang="en-US" sz="1700" b="1" dirty="0">
                <a:solidFill>
                  <a:schemeClr val="tx1">
                    <a:lumMod val="65000"/>
                    <a:lumOff val="35000"/>
                  </a:schemeClr>
                </a:solidFill>
              </a:rPr>
              <a:t>interact</a:t>
            </a:r>
            <a:r>
              <a:rPr lang="en-US" sz="1700" dirty="0">
                <a:solidFill>
                  <a:schemeClr val="tx1">
                    <a:lumMod val="65000"/>
                    <a:lumOff val="35000"/>
                  </a:schemeClr>
                </a:solidFill>
              </a:rPr>
              <a:t> with members on the current state, progress, achievements and future plans.</a:t>
            </a:r>
          </a:p>
        </p:txBody>
      </p:sp>
      <p:sp>
        <p:nvSpPr>
          <p:cNvPr id="76"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a:extLst>
              <a:ext uri="{FF2B5EF4-FFF2-40B4-BE49-F238E27FC236}">
                <a16:creationId xmlns:a16="http://schemas.microsoft.com/office/drawing/2014/main" id="{25C362B7-51D4-504C-9C03-60FA4721F1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2032" y="3987405"/>
            <a:ext cx="2548155" cy="2548155"/>
          </a:xfrm>
          <a:prstGeom prst="rect">
            <a:avLst/>
          </a:prstGeom>
        </p:spPr>
      </p:pic>
      <p:pic>
        <p:nvPicPr>
          <p:cNvPr id="26" name="Picture 25">
            <a:extLst>
              <a:ext uri="{FF2B5EF4-FFF2-40B4-BE49-F238E27FC236}">
                <a16:creationId xmlns:a16="http://schemas.microsoft.com/office/drawing/2014/main" id="{F296A639-F555-3642-9A97-9FAC1B84D0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1285" y="5495821"/>
            <a:ext cx="969644" cy="1039739"/>
          </a:xfrm>
          <a:prstGeom prst="rect">
            <a:avLst/>
          </a:prstGeom>
        </p:spPr>
      </p:pic>
    </p:spTree>
    <p:extLst>
      <p:ext uri="{BB962C8B-B14F-4D97-AF65-F5344CB8AC3E}">
        <p14:creationId xmlns:p14="http://schemas.microsoft.com/office/powerpoint/2010/main" val="2547749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itle 3">
            <a:extLst>
              <a:ext uri="{FF2B5EF4-FFF2-40B4-BE49-F238E27FC236}">
                <a16:creationId xmlns:a16="http://schemas.microsoft.com/office/drawing/2014/main" id="{A1DC5643-2D72-49BD-884B-16570561B791}"/>
              </a:ext>
            </a:extLst>
          </p:cNvPr>
          <p:cNvSpPr>
            <a:spLocks noGrp="1"/>
          </p:cNvSpPr>
          <p:nvPr>
            <p:ph type="ctrTitle"/>
          </p:nvPr>
        </p:nvSpPr>
        <p:spPr>
          <a:xfrm>
            <a:off x="804672" y="802955"/>
            <a:ext cx="5145024" cy="1454051"/>
          </a:xfrm>
        </p:spPr>
        <p:txBody>
          <a:bodyPr vert="horz" lIns="91440" tIns="45720" rIns="91440" bIns="45720" rtlCol="0" anchor="ctr">
            <a:normAutofit/>
          </a:bodyPr>
          <a:lstStyle/>
          <a:p>
            <a:pPr algn="l"/>
            <a:r>
              <a:rPr lang="en-US" sz="3600" b="1" dirty="0" err="1">
                <a:solidFill>
                  <a:schemeClr val="accent2">
                    <a:lumMod val="50000"/>
                  </a:schemeClr>
                </a:solidFill>
              </a:rPr>
              <a:t>Organising</a:t>
            </a:r>
            <a:r>
              <a:rPr lang="en-US" sz="3600" b="1" dirty="0">
                <a:solidFill>
                  <a:schemeClr val="accent2">
                    <a:lumMod val="50000"/>
                  </a:schemeClr>
                </a:solidFill>
              </a:rPr>
              <a:t> Research Data Meetings</a:t>
            </a:r>
          </a:p>
        </p:txBody>
      </p:sp>
      <p:sp>
        <p:nvSpPr>
          <p:cNvPr id="69"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6649B894-8F2A-479B-A524-9E5C8339C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2400" y="266436"/>
            <a:ext cx="2094821" cy="1366871"/>
          </a:xfrm>
          <a:prstGeom prst="rect">
            <a:avLst/>
          </a:prstGeom>
        </p:spPr>
      </p:pic>
      <p:sp>
        <p:nvSpPr>
          <p:cNvPr id="2" name="TextBox 1">
            <a:extLst>
              <a:ext uri="{FF2B5EF4-FFF2-40B4-BE49-F238E27FC236}">
                <a16:creationId xmlns:a16="http://schemas.microsoft.com/office/drawing/2014/main" id="{903D9205-4C57-2040-8415-88E4697FD6C6}"/>
              </a:ext>
            </a:extLst>
          </p:cNvPr>
          <p:cNvSpPr txBox="1"/>
          <p:nvPr/>
        </p:nvSpPr>
        <p:spPr>
          <a:xfrm>
            <a:off x="804672" y="2421682"/>
            <a:ext cx="5145024" cy="3639289"/>
          </a:xfrm>
          <a:prstGeom prst="rect">
            <a:avLst/>
          </a:prstGeom>
        </p:spPr>
        <p:txBody>
          <a:bodyPr vert="horz" lIns="91440" tIns="45720" rIns="91440" bIns="45720" rtlCol="0" anchor="ctr">
            <a:normAutofit/>
          </a:bodyPr>
          <a:lstStyle/>
          <a:p>
            <a:pPr marL="342000" indent="-228600">
              <a:lnSpc>
                <a:spcPct val="90000"/>
              </a:lnSpc>
              <a:spcAft>
                <a:spcPts val="600"/>
              </a:spcAft>
              <a:buFont typeface="Arial" panose="020B0604020202020204" pitchFamily="34" charset="0"/>
              <a:buChar char="•"/>
            </a:pPr>
            <a:r>
              <a:rPr lang="en-US" sz="2000" dirty="0" err="1">
                <a:solidFill>
                  <a:schemeClr val="tx1">
                    <a:lumMod val="65000"/>
                    <a:lumOff val="35000"/>
                  </a:schemeClr>
                </a:solidFill>
              </a:rPr>
              <a:t>Organisations</a:t>
            </a:r>
            <a:r>
              <a:rPr lang="en-US" sz="2000" dirty="0">
                <a:solidFill>
                  <a:schemeClr val="tx1">
                    <a:lumMod val="65000"/>
                    <a:lumOff val="35000"/>
                  </a:schemeClr>
                </a:solidFill>
              </a:rPr>
              <a:t> can </a:t>
            </a:r>
            <a:r>
              <a:rPr lang="en-US" sz="2000" b="1" dirty="0">
                <a:solidFill>
                  <a:schemeClr val="tx1">
                    <a:lumMod val="65000"/>
                    <a:lumOff val="35000"/>
                  </a:schemeClr>
                </a:solidFill>
              </a:rPr>
              <a:t>support</a:t>
            </a:r>
            <a:r>
              <a:rPr lang="en-US" sz="2000" dirty="0">
                <a:solidFill>
                  <a:schemeClr val="tx1">
                    <a:lumMod val="65000"/>
                    <a:lumOff val="35000"/>
                  </a:schemeClr>
                </a:solidFill>
              </a:rPr>
              <a:t> and </a:t>
            </a:r>
            <a:r>
              <a:rPr lang="en-US" sz="2000" b="1" dirty="0">
                <a:solidFill>
                  <a:schemeClr val="tx1">
                    <a:lumMod val="65000"/>
                    <a:lumOff val="35000"/>
                  </a:schemeClr>
                </a:solidFill>
              </a:rPr>
              <a:t>run</a:t>
            </a:r>
            <a:r>
              <a:rPr lang="en-US" sz="2000" dirty="0">
                <a:solidFill>
                  <a:schemeClr val="tx1">
                    <a:lumMod val="65000"/>
                    <a:lumOff val="35000"/>
                  </a:schemeClr>
                </a:solidFill>
              </a:rPr>
              <a:t> </a:t>
            </a:r>
            <a:r>
              <a:rPr lang="en-US" sz="2000" i="1" dirty="0">
                <a:solidFill>
                  <a:schemeClr val="tx1">
                    <a:lumMod val="65000"/>
                    <a:lumOff val="35000"/>
                  </a:schemeClr>
                </a:solidFill>
              </a:rPr>
              <a:t>high-level events</a:t>
            </a:r>
            <a:r>
              <a:rPr lang="en-US" sz="2000" dirty="0">
                <a:solidFill>
                  <a:schemeClr val="tx1">
                    <a:lumMod val="65000"/>
                    <a:lumOff val="35000"/>
                  </a:schemeClr>
                </a:solidFill>
              </a:rPr>
              <a:t> targeted to funders, research institutes, industry, etc. </a:t>
            </a:r>
          </a:p>
          <a:p>
            <a:pPr marL="342000" indent="-228600">
              <a:lnSpc>
                <a:spcPct val="90000"/>
              </a:lnSpc>
              <a:spcAft>
                <a:spcPts val="600"/>
              </a:spcAft>
              <a:buFont typeface="Arial" panose="020B0604020202020204" pitchFamily="34" charset="0"/>
              <a:buChar char="•"/>
            </a:pPr>
            <a:r>
              <a:rPr lang="en-US" sz="2000" dirty="0">
                <a:solidFill>
                  <a:schemeClr val="tx1">
                    <a:lumMod val="65000"/>
                    <a:lumOff val="35000"/>
                  </a:schemeClr>
                </a:solidFill>
              </a:rPr>
              <a:t>They can </a:t>
            </a:r>
            <a:r>
              <a:rPr lang="en-US" sz="2000" b="1" dirty="0">
                <a:solidFill>
                  <a:schemeClr val="tx1">
                    <a:lumMod val="65000"/>
                    <a:lumOff val="35000"/>
                  </a:schemeClr>
                </a:solidFill>
              </a:rPr>
              <a:t>focus</a:t>
            </a:r>
            <a:r>
              <a:rPr lang="en-US" sz="2000" dirty="0">
                <a:solidFill>
                  <a:schemeClr val="tx1">
                    <a:lumMod val="65000"/>
                    <a:lumOff val="35000"/>
                  </a:schemeClr>
                </a:solidFill>
              </a:rPr>
              <a:t> on specific topics of global interest and importance. </a:t>
            </a:r>
          </a:p>
          <a:p>
            <a:pPr marL="342000" indent="-228600">
              <a:lnSpc>
                <a:spcPct val="90000"/>
              </a:lnSpc>
              <a:spcAft>
                <a:spcPts val="600"/>
              </a:spcAft>
              <a:buFont typeface="Arial" panose="020B0604020202020204" pitchFamily="34" charset="0"/>
              <a:buChar char="•"/>
            </a:pPr>
            <a:r>
              <a:rPr lang="en-US" sz="2000" dirty="0">
                <a:solidFill>
                  <a:schemeClr val="tx1">
                    <a:lumMod val="65000"/>
                    <a:lumOff val="35000"/>
                  </a:schemeClr>
                </a:solidFill>
              </a:rPr>
              <a:t>RDA would be seen as an </a:t>
            </a:r>
            <a:r>
              <a:rPr lang="en-US" sz="2000" b="1" dirty="0">
                <a:solidFill>
                  <a:schemeClr val="tx1">
                    <a:lumMod val="65000"/>
                    <a:lumOff val="35000"/>
                  </a:schemeClr>
                </a:solidFill>
              </a:rPr>
              <a:t>independent international forum</a:t>
            </a:r>
            <a:r>
              <a:rPr lang="en-US" sz="2000" dirty="0">
                <a:solidFill>
                  <a:schemeClr val="tx1">
                    <a:lumMod val="65000"/>
                    <a:lumOff val="35000"/>
                  </a:schemeClr>
                </a:solidFill>
              </a:rPr>
              <a:t> for discussing and actioning these topics with </a:t>
            </a:r>
            <a:r>
              <a:rPr lang="en-US" sz="2000" dirty="0" err="1">
                <a:solidFill>
                  <a:schemeClr val="tx1">
                    <a:lumMod val="65000"/>
                    <a:lumOff val="35000"/>
                  </a:schemeClr>
                </a:solidFill>
              </a:rPr>
              <a:t>organisations</a:t>
            </a:r>
            <a:r>
              <a:rPr lang="en-US" sz="2000" dirty="0">
                <a:solidFill>
                  <a:schemeClr val="tx1">
                    <a:lumMod val="65000"/>
                    <a:lumOff val="35000"/>
                  </a:schemeClr>
                </a:solidFill>
              </a:rPr>
              <a:t> across the globe. </a:t>
            </a:r>
          </a:p>
          <a:p>
            <a:pPr marL="342000" indent="-228600">
              <a:lnSpc>
                <a:spcPct val="90000"/>
              </a:lnSpc>
              <a:spcAft>
                <a:spcPts val="600"/>
              </a:spcAft>
              <a:buFont typeface="Arial" panose="020B0604020202020204" pitchFamily="34" charset="0"/>
              <a:buChar char="•"/>
            </a:pPr>
            <a:r>
              <a:rPr lang="en-US" sz="2000" dirty="0">
                <a:solidFill>
                  <a:schemeClr val="tx1">
                    <a:lumMod val="65000"/>
                    <a:lumOff val="35000"/>
                  </a:schemeClr>
                </a:solidFill>
              </a:rPr>
              <a:t>The </a:t>
            </a:r>
            <a:r>
              <a:rPr lang="en-US" sz="2000" dirty="0" err="1">
                <a:solidFill>
                  <a:schemeClr val="tx1">
                    <a:lumMod val="65000"/>
                    <a:lumOff val="35000"/>
                  </a:schemeClr>
                </a:solidFill>
              </a:rPr>
              <a:t>organisation</a:t>
            </a:r>
            <a:r>
              <a:rPr lang="en-US" sz="2000" dirty="0">
                <a:solidFill>
                  <a:schemeClr val="tx1">
                    <a:lumMod val="65000"/>
                    <a:lumOff val="35000"/>
                  </a:schemeClr>
                </a:solidFill>
              </a:rPr>
              <a:t> could consider </a:t>
            </a:r>
            <a:r>
              <a:rPr lang="en-US" sz="2000" b="1" dirty="0">
                <a:solidFill>
                  <a:schemeClr val="tx1">
                    <a:lumMod val="65000"/>
                    <a:lumOff val="35000"/>
                  </a:schemeClr>
                </a:solidFill>
              </a:rPr>
              <a:t>proposing</a:t>
            </a:r>
            <a:r>
              <a:rPr lang="en-US" sz="2000" dirty="0">
                <a:solidFill>
                  <a:schemeClr val="tx1">
                    <a:lumMod val="65000"/>
                    <a:lumOff val="35000"/>
                  </a:schemeClr>
                </a:solidFill>
              </a:rPr>
              <a:t> a topic and </a:t>
            </a:r>
            <a:r>
              <a:rPr lang="en-US" sz="2000" b="1" dirty="0">
                <a:solidFill>
                  <a:schemeClr val="tx1">
                    <a:lumMod val="65000"/>
                    <a:lumOff val="35000"/>
                  </a:schemeClr>
                </a:solidFill>
              </a:rPr>
              <a:t>sponsoring</a:t>
            </a:r>
            <a:r>
              <a:rPr lang="en-US" sz="2000" dirty="0">
                <a:solidFill>
                  <a:schemeClr val="tx1">
                    <a:lumMod val="65000"/>
                    <a:lumOff val="35000"/>
                  </a:schemeClr>
                </a:solidFill>
              </a:rPr>
              <a:t> one of the events.</a:t>
            </a:r>
          </a:p>
        </p:txBody>
      </p:sp>
      <p:sp>
        <p:nvSpPr>
          <p:cNvPr id="71"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548D96BA-D36D-EB4D-81C8-E5E0C9F102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2186" y="4072611"/>
            <a:ext cx="2548155" cy="2548155"/>
          </a:xfrm>
          <a:prstGeom prst="rect">
            <a:avLst/>
          </a:prstGeom>
        </p:spPr>
      </p:pic>
      <p:pic>
        <p:nvPicPr>
          <p:cNvPr id="16" name="Picture 15">
            <a:extLst>
              <a:ext uri="{FF2B5EF4-FFF2-40B4-BE49-F238E27FC236}">
                <a16:creationId xmlns:a16="http://schemas.microsoft.com/office/drawing/2014/main" id="{7BE0FECB-41AD-0340-BCD6-635953350E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17965" y="5581027"/>
            <a:ext cx="969644" cy="1039739"/>
          </a:xfrm>
          <a:prstGeom prst="rect">
            <a:avLst/>
          </a:prstGeom>
        </p:spPr>
      </p:pic>
    </p:spTree>
    <p:extLst>
      <p:ext uri="{BB962C8B-B14F-4D97-AF65-F5344CB8AC3E}">
        <p14:creationId xmlns:p14="http://schemas.microsoft.com/office/powerpoint/2010/main" val="3525036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itle 3">
            <a:extLst>
              <a:ext uri="{FF2B5EF4-FFF2-40B4-BE49-F238E27FC236}">
                <a16:creationId xmlns:a16="http://schemas.microsoft.com/office/drawing/2014/main" id="{A1DC5643-2D72-49BD-884B-16570561B791}"/>
              </a:ext>
            </a:extLst>
          </p:cNvPr>
          <p:cNvSpPr>
            <a:spLocks noGrp="1"/>
          </p:cNvSpPr>
          <p:nvPr>
            <p:ph type="ctrTitle"/>
          </p:nvPr>
        </p:nvSpPr>
        <p:spPr>
          <a:xfrm>
            <a:off x="583895" y="802955"/>
            <a:ext cx="5706736" cy="1454051"/>
          </a:xfrm>
        </p:spPr>
        <p:txBody>
          <a:bodyPr vert="horz" lIns="91440" tIns="45720" rIns="91440" bIns="45720" rtlCol="0" anchor="ctr">
            <a:normAutofit/>
          </a:bodyPr>
          <a:lstStyle/>
          <a:p>
            <a:pPr algn="l"/>
            <a:r>
              <a:rPr lang="en-US" sz="4000" b="1" dirty="0">
                <a:solidFill>
                  <a:schemeClr val="accent2">
                    <a:lumMod val="50000"/>
                  </a:schemeClr>
                </a:solidFill>
              </a:rPr>
              <a:t>Data Expert / Fellow / Early Career </a:t>
            </a:r>
            <a:r>
              <a:rPr lang="en-US" sz="4000" b="1" dirty="0" err="1">
                <a:solidFill>
                  <a:schemeClr val="accent2">
                    <a:lumMod val="50000"/>
                  </a:schemeClr>
                </a:solidFill>
              </a:rPr>
              <a:t>Programmes</a:t>
            </a:r>
            <a:endParaRPr lang="en-US" sz="4000" b="1" dirty="0">
              <a:solidFill>
                <a:schemeClr val="accent2">
                  <a:lumMod val="50000"/>
                </a:schemeClr>
              </a:solidFill>
            </a:endParaRPr>
          </a:p>
        </p:txBody>
      </p:sp>
      <p:sp>
        <p:nvSpPr>
          <p:cNvPr id="58"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6649B894-8F2A-479B-A524-9E5C8339C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2400" y="266436"/>
            <a:ext cx="2094821" cy="1366871"/>
          </a:xfrm>
          <a:prstGeom prst="rect">
            <a:avLst/>
          </a:prstGeom>
        </p:spPr>
      </p:pic>
      <p:sp>
        <p:nvSpPr>
          <p:cNvPr id="2" name="TextBox 1">
            <a:extLst>
              <a:ext uri="{FF2B5EF4-FFF2-40B4-BE49-F238E27FC236}">
                <a16:creationId xmlns:a16="http://schemas.microsoft.com/office/drawing/2014/main" id="{903D9205-4C57-2040-8415-88E4697FD6C6}"/>
              </a:ext>
            </a:extLst>
          </p:cNvPr>
          <p:cNvSpPr txBox="1"/>
          <p:nvPr/>
        </p:nvSpPr>
        <p:spPr>
          <a:xfrm>
            <a:off x="804672" y="2421681"/>
            <a:ext cx="6058836" cy="3935051"/>
          </a:xfrm>
          <a:prstGeom prst="rect">
            <a:avLst/>
          </a:prstGeom>
        </p:spPr>
        <p:txBody>
          <a:bodyPr vert="horz" lIns="91440" tIns="45720" rIns="91440" bIns="45720" rtlCol="0" anchor="ctr">
            <a:normAutofit fontScale="85000" lnSpcReduction="20000"/>
          </a:bodyPr>
          <a:lstStyle/>
          <a:p>
            <a:pPr marL="342000" indent="-342000">
              <a:lnSpc>
                <a:spcPct val="120000"/>
              </a:lnSpc>
              <a:spcAft>
                <a:spcPts val="600"/>
              </a:spcAft>
              <a:buFont typeface="Arial" panose="020B0604020202020204" pitchFamily="34" charset="0"/>
              <a:buChar char="•"/>
            </a:pPr>
            <a:r>
              <a:rPr lang="en-GB" sz="2400" b="1" dirty="0">
                <a:solidFill>
                  <a:schemeClr val="tx1">
                    <a:lumMod val="65000"/>
                    <a:lumOff val="35000"/>
                  </a:schemeClr>
                </a:solidFill>
              </a:rPr>
              <a:t>RDA Europe early career programme</a:t>
            </a:r>
            <a:r>
              <a:rPr lang="en-GB" sz="2400" dirty="0">
                <a:solidFill>
                  <a:schemeClr val="tx1">
                    <a:lumMod val="65000"/>
                    <a:lumOff val="35000"/>
                  </a:schemeClr>
                </a:solidFill>
              </a:rPr>
              <a:t> specifically supports participation in RDA Plenary meetings by covering the costs (travel, subsistence, visa and registration fees).</a:t>
            </a:r>
            <a:r>
              <a:rPr lang="it-IT" sz="2400" dirty="0">
                <a:solidFill>
                  <a:schemeClr val="tx1">
                    <a:lumMod val="65000"/>
                    <a:lumOff val="35000"/>
                  </a:schemeClr>
                </a:solidFill>
              </a:rPr>
              <a:t> </a:t>
            </a:r>
          </a:p>
          <a:p>
            <a:pPr marL="342000" indent="-342000">
              <a:lnSpc>
                <a:spcPct val="120000"/>
              </a:lnSpc>
              <a:spcAft>
                <a:spcPts val="600"/>
              </a:spcAft>
              <a:buFont typeface="Arial" panose="020B0604020202020204" pitchFamily="34" charset="0"/>
              <a:buChar char="•"/>
            </a:pPr>
            <a:r>
              <a:rPr lang="en-GB" sz="2400" b="1" dirty="0">
                <a:solidFill>
                  <a:schemeClr val="tx1">
                    <a:lumMod val="65000"/>
                    <a:lumOff val="35000"/>
                  </a:schemeClr>
                </a:solidFill>
              </a:rPr>
              <a:t>RDA US </a:t>
            </a:r>
            <a:r>
              <a:rPr lang="en-GB" sz="2400" dirty="0">
                <a:solidFill>
                  <a:schemeClr val="tx1">
                    <a:lumMod val="65000"/>
                    <a:lumOff val="35000"/>
                  </a:schemeClr>
                </a:solidFill>
              </a:rPr>
              <a:t>has run Fellow programmes using funding from organisations to support 3-6 month activities which run before and after a plenary meeting. </a:t>
            </a:r>
            <a:r>
              <a:rPr lang="it-IT" sz="2400" dirty="0">
                <a:solidFill>
                  <a:schemeClr val="tx1">
                    <a:lumMod val="65000"/>
                    <a:lumOff val="35000"/>
                  </a:schemeClr>
                </a:solidFill>
              </a:rPr>
              <a:t> </a:t>
            </a:r>
          </a:p>
          <a:p>
            <a:pPr marL="342000" indent="-342000">
              <a:lnSpc>
                <a:spcPct val="120000"/>
              </a:lnSpc>
              <a:spcAft>
                <a:spcPts val="600"/>
              </a:spcAft>
              <a:buFont typeface="Arial" panose="020B0604020202020204" pitchFamily="34" charset="0"/>
              <a:buChar char="•"/>
            </a:pPr>
            <a:r>
              <a:rPr lang="en-GB" sz="2400" dirty="0">
                <a:solidFill>
                  <a:schemeClr val="tx1">
                    <a:lumMod val="65000"/>
                    <a:lumOff val="35000"/>
                  </a:schemeClr>
                </a:solidFill>
              </a:rPr>
              <a:t>All </a:t>
            </a:r>
            <a:r>
              <a:rPr lang="en-GB" sz="2400" b="1" dirty="0">
                <a:solidFill>
                  <a:schemeClr val="tx1">
                    <a:lumMod val="65000"/>
                    <a:lumOff val="35000"/>
                  </a:schemeClr>
                </a:solidFill>
              </a:rPr>
              <a:t>programme participants</a:t>
            </a:r>
            <a:r>
              <a:rPr lang="en-GB" sz="2400" dirty="0">
                <a:solidFill>
                  <a:schemeClr val="tx1">
                    <a:lumMod val="65000"/>
                    <a:lumOff val="35000"/>
                  </a:schemeClr>
                </a:solidFill>
              </a:rPr>
              <a:t> can showcase their data research activities at a Plenary meeting, in addition to other kinds of exposure to RDA members and groups.</a:t>
            </a:r>
            <a:endParaRPr lang="en-US" sz="2000" dirty="0">
              <a:solidFill>
                <a:schemeClr val="tx1">
                  <a:lumMod val="65000"/>
                  <a:lumOff val="35000"/>
                </a:schemeClr>
              </a:solidFill>
            </a:endParaRPr>
          </a:p>
        </p:txBody>
      </p:sp>
      <p:sp>
        <p:nvSpPr>
          <p:cNvPr id="60"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553C2839-0556-1546-8D76-2B3300659D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1719" y="3996774"/>
            <a:ext cx="2857500" cy="2857500"/>
          </a:xfrm>
          <a:prstGeom prst="rect">
            <a:avLst/>
          </a:prstGeom>
        </p:spPr>
      </p:pic>
      <p:pic>
        <p:nvPicPr>
          <p:cNvPr id="12" name="Picture 11">
            <a:extLst>
              <a:ext uri="{FF2B5EF4-FFF2-40B4-BE49-F238E27FC236}">
                <a16:creationId xmlns:a16="http://schemas.microsoft.com/office/drawing/2014/main" id="{2F6ECDF3-75C8-E24C-B440-2B433D7155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5144" y="5572939"/>
            <a:ext cx="969644" cy="1039739"/>
          </a:xfrm>
          <a:prstGeom prst="rect">
            <a:avLst/>
          </a:prstGeom>
        </p:spPr>
      </p:pic>
    </p:spTree>
    <p:extLst>
      <p:ext uri="{BB962C8B-B14F-4D97-AF65-F5344CB8AC3E}">
        <p14:creationId xmlns:p14="http://schemas.microsoft.com/office/powerpoint/2010/main" val="1168516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itle 3">
            <a:extLst>
              <a:ext uri="{FF2B5EF4-FFF2-40B4-BE49-F238E27FC236}">
                <a16:creationId xmlns:a16="http://schemas.microsoft.com/office/drawing/2014/main" id="{A1DC5643-2D72-49BD-884B-16570561B791}"/>
              </a:ext>
            </a:extLst>
          </p:cNvPr>
          <p:cNvSpPr>
            <a:spLocks noGrp="1"/>
          </p:cNvSpPr>
          <p:nvPr>
            <p:ph type="ctrTitle"/>
          </p:nvPr>
        </p:nvSpPr>
        <p:spPr>
          <a:xfrm>
            <a:off x="583895" y="802955"/>
            <a:ext cx="5706736" cy="1454051"/>
          </a:xfrm>
        </p:spPr>
        <p:txBody>
          <a:bodyPr vert="horz" lIns="91440" tIns="45720" rIns="91440" bIns="45720" rtlCol="0" anchor="ctr">
            <a:normAutofit/>
          </a:bodyPr>
          <a:lstStyle/>
          <a:p>
            <a:pPr algn="l"/>
            <a:r>
              <a:rPr lang="en-US" sz="4000" b="1" dirty="0">
                <a:solidFill>
                  <a:schemeClr val="accent2">
                    <a:lumMod val="50000"/>
                  </a:schemeClr>
                </a:solidFill>
              </a:rPr>
              <a:t>RDA Sponsor and Supporter Options</a:t>
            </a:r>
          </a:p>
        </p:txBody>
      </p:sp>
      <p:sp>
        <p:nvSpPr>
          <p:cNvPr id="58"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6649B894-8F2A-479B-A524-9E5C8339C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2400" y="266436"/>
            <a:ext cx="2094821" cy="1366871"/>
          </a:xfrm>
          <a:prstGeom prst="rect">
            <a:avLst/>
          </a:prstGeom>
        </p:spPr>
      </p:pic>
      <p:sp>
        <p:nvSpPr>
          <p:cNvPr id="2" name="TextBox 1">
            <a:extLst>
              <a:ext uri="{FF2B5EF4-FFF2-40B4-BE49-F238E27FC236}">
                <a16:creationId xmlns:a16="http://schemas.microsoft.com/office/drawing/2014/main" id="{903D9205-4C57-2040-8415-88E4697FD6C6}"/>
              </a:ext>
            </a:extLst>
          </p:cNvPr>
          <p:cNvSpPr txBox="1"/>
          <p:nvPr/>
        </p:nvSpPr>
        <p:spPr>
          <a:xfrm>
            <a:off x="804672" y="2421681"/>
            <a:ext cx="5145024" cy="3935051"/>
          </a:xfrm>
          <a:prstGeom prst="rect">
            <a:avLst/>
          </a:prstGeom>
        </p:spPr>
        <p:txBody>
          <a:bodyPr vert="horz" lIns="91440" tIns="45720" rIns="91440" bIns="45720" rtlCol="0" anchor="ctr">
            <a:normAutofit fontScale="92500" lnSpcReduction="10000"/>
          </a:bodyPr>
          <a:lstStyle/>
          <a:p>
            <a:pPr marL="342900" indent="-342900" fontAlgn="base">
              <a:lnSpc>
                <a:spcPct val="150000"/>
              </a:lnSpc>
              <a:buFont typeface="Arial" panose="020B0604020202020204" pitchFamily="34" charset="0"/>
              <a:buChar char="•"/>
            </a:pPr>
            <a:r>
              <a:rPr lang="en" sz="2200" b="1" dirty="0">
                <a:solidFill>
                  <a:schemeClr val="tx1">
                    <a:lumMod val="65000"/>
                    <a:lumOff val="35000"/>
                  </a:schemeClr>
                </a:solidFill>
              </a:rPr>
              <a:t>Sponsorship</a:t>
            </a:r>
            <a:r>
              <a:rPr lang="en" sz="2200" dirty="0">
                <a:solidFill>
                  <a:schemeClr val="tx1">
                    <a:lumMod val="65000"/>
                    <a:lumOff val="35000"/>
                  </a:schemeClr>
                </a:solidFill>
              </a:rPr>
              <a:t> of RDA Plenary Meetings </a:t>
            </a:r>
          </a:p>
          <a:p>
            <a:pPr marL="342900" indent="-342900" fontAlgn="base">
              <a:lnSpc>
                <a:spcPct val="150000"/>
              </a:lnSpc>
              <a:buFont typeface="Arial" panose="020B0604020202020204" pitchFamily="34" charset="0"/>
              <a:buChar char="•"/>
            </a:pPr>
            <a:r>
              <a:rPr lang="en" sz="2200" b="1" dirty="0" err="1">
                <a:solidFill>
                  <a:schemeClr val="tx1">
                    <a:lumMod val="65000"/>
                    <a:lumOff val="35000"/>
                  </a:schemeClr>
                </a:solidFill>
              </a:rPr>
              <a:t>Organisation</a:t>
            </a:r>
            <a:r>
              <a:rPr lang="en" sz="2200" dirty="0">
                <a:solidFill>
                  <a:schemeClr val="tx1">
                    <a:lumMod val="65000"/>
                    <a:lumOff val="35000"/>
                  </a:schemeClr>
                </a:solidFill>
              </a:rPr>
              <a:t> of Research Data Meetings </a:t>
            </a:r>
          </a:p>
          <a:p>
            <a:pPr marL="342900" indent="-342900" fontAlgn="base">
              <a:lnSpc>
                <a:spcPct val="150000"/>
              </a:lnSpc>
              <a:buFont typeface="Arial" panose="020B0604020202020204" pitchFamily="34" charset="0"/>
              <a:buChar char="•"/>
            </a:pPr>
            <a:r>
              <a:rPr lang="en" sz="2200" b="1" dirty="0">
                <a:solidFill>
                  <a:schemeClr val="tx1">
                    <a:lumMod val="65000"/>
                    <a:lumOff val="35000"/>
                  </a:schemeClr>
                </a:solidFill>
              </a:rPr>
              <a:t>Support</a:t>
            </a:r>
            <a:r>
              <a:rPr lang="en" sz="2200" dirty="0">
                <a:solidFill>
                  <a:schemeClr val="tx1">
                    <a:lumMod val="65000"/>
                    <a:lumOff val="35000"/>
                  </a:schemeClr>
                </a:solidFill>
              </a:rPr>
              <a:t> of Data Expert/Fellow/Early Career </a:t>
            </a:r>
            <a:r>
              <a:rPr lang="en" sz="2200" dirty="0" err="1">
                <a:solidFill>
                  <a:schemeClr val="tx1">
                    <a:lumMod val="65000"/>
                    <a:lumOff val="35000"/>
                  </a:schemeClr>
                </a:solidFill>
              </a:rPr>
              <a:t>Programmes</a:t>
            </a:r>
            <a:r>
              <a:rPr lang="en" sz="2200" dirty="0">
                <a:solidFill>
                  <a:schemeClr val="tx1">
                    <a:lumMod val="65000"/>
                    <a:lumOff val="35000"/>
                  </a:schemeClr>
                </a:solidFill>
              </a:rPr>
              <a:t> </a:t>
            </a:r>
          </a:p>
          <a:p>
            <a:pPr marL="342900" indent="-342900" fontAlgn="base">
              <a:lnSpc>
                <a:spcPct val="150000"/>
              </a:lnSpc>
              <a:buFont typeface="Arial" panose="020B0604020202020204" pitchFamily="34" charset="0"/>
              <a:buChar char="•"/>
            </a:pPr>
            <a:r>
              <a:rPr lang="en" sz="2200" b="1" dirty="0">
                <a:solidFill>
                  <a:schemeClr val="tx1">
                    <a:lumMod val="65000"/>
                    <a:lumOff val="35000"/>
                  </a:schemeClr>
                </a:solidFill>
              </a:rPr>
              <a:t>Test</a:t>
            </a:r>
            <a:r>
              <a:rPr lang="en" sz="2200" dirty="0">
                <a:solidFill>
                  <a:schemeClr val="tx1">
                    <a:lumMod val="65000"/>
                    <a:lumOff val="35000"/>
                  </a:schemeClr>
                </a:solidFill>
              </a:rPr>
              <a:t>, </a:t>
            </a:r>
            <a:r>
              <a:rPr lang="en" sz="2200" b="1" dirty="0">
                <a:solidFill>
                  <a:schemeClr val="tx1">
                    <a:lumMod val="65000"/>
                    <a:lumOff val="35000"/>
                  </a:schemeClr>
                </a:solidFill>
              </a:rPr>
              <a:t>Adopt</a:t>
            </a:r>
            <a:r>
              <a:rPr lang="en" sz="2200" dirty="0">
                <a:solidFill>
                  <a:schemeClr val="tx1">
                    <a:lumMod val="65000"/>
                    <a:lumOff val="35000"/>
                  </a:schemeClr>
                </a:solidFill>
              </a:rPr>
              <a:t> and </a:t>
            </a:r>
            <a:r>
              <a:rPr lang="en" sz="2200" b="1" dirty="0">
                <a:solidFill>
                  <a:schemeClr val="tx1">
                    <a:lumMod val="65000"/>
                    <a:lumOff val="35000"/>
                  </a:schemeClr>
                </a:solidFill>
              </a:rPr>
              <a:t>Implement</a:t>
            </a:r>
            <a:r>
              <a:rPr lang="en" sz="2200" dirty="0">
                <a:solidFill>
                  <a:schemeClr val="tx1">
                    <a:lumMod val="65000"/>
                    <a:lumOff val="35000"/>
                  </a:schemeClr>
                </a:solidFill>
              </a:rPr>
              <a:t> Projects/Pilots </a:t>
            </a:r>
          </a:p>
          <a:p>
            <a:pPr marL="342900" indent="-342900" fontAlgn="base">
              <a:lnSpc>
                <a:spcPct val="150000"/>
              </a:lnSpc>
              <a:buFont typeface="Arial" panose="020B0604020202020204" pitchFamily="34" charset="0"/>
              <a:buChar char="•"/>
            </a:pPr>
            <a:r>
              <a:rPr lang="en" sz="2200" b="1" dirty="0">
                <a:solidFill>
                  <a:schemeClr val="tx1">
                    <a:lumMod val="65000"/>
                    <a:lumOff val="35000"/>
                  </a:schemeClr>
                </a:solidFill>
              </a:rPr>
              <a:t>Support</a:t>
            </a:r>
            <a:r>
              <a:rPr lang="en" sz="2200" dirty="0">
                <a:solidFill>
                  <a:schemeClr val="tx1">
                    <a:lumMod val="65000"/>
                    <a:lumOff val="35000"/>
                  </a:schemeClr>
                </a:solidFill>
              </a:rPr>
              <a:t> of Travel to RDA Plenary Meetings </a:t>
            </a:r>
          </a:p>
          <a:p>
            <a:pPr marL="342900" indent="-342900" fontAlgn="base">
              <a:lnSpc>
                <a:spcPct val="150000"/>
              </a:lnSpc>
              <a:buFont typeface="Arial" panose="020B0604020202020204" pitchFamily="34" charset="0"/>
              <a:buChar char="•"/>
            </a:pPr>
            <a:r>
              <a:rPr lang="en" sz="2200" b="1" dirty="0">
                <a:solidFill>
                  <a:schemeClr val="tx1">
                    <a:lumMod val="65000"/>
                    <a:lumOff val="35000"/>
                  </a:schemeClr>
                </a:solidFill>
              </a:rPr>
              <a:t>Establishment</a:t>
            </a:r>
            <a:r>
              <a:rPr lang="en" sz="2200" dirty="0">
                <a:solidFill>
                  <a:schemeClr val="tx1">
                    <a:lumMod val="65000"/>
                    <a:lumOff val="35000"/>
                  </a:schemeClr>
                </a:solidFill>
              </a:rPr>
              <a:t> of RDA Data Awards/ Scholarships </a:t>
            </a:r>
          </a:p>
          <a:p>
            <a:pPr marL="342900" indent="-342900" fontAlgn="base">
              <a:lnSpc>
                <a:spcPct val="150000"/>
              </a:lnSpc>
              <a:buFont typeface="Arial" panose="020B0604020202020204" pitchFamily="34" charset="0"/>
              <a:buChar char="•"/>
            </a:pPr>
            <a:r>
              <a:rPr lang="en" sz="2200" b="1" dirty="0" err="1">
                <a:solidFill>
                  <a:schemeClr val="tx1">
                    <a:lumMod val="65000"/>
                    <a:lumOff val="35000"/>
                  </a:schemeClr>
                </a:solidFill>
              </a:rPr>
              <a:t>Organisation</a:t>
            </a:r>
            <a:r>
              <a:rPr lang="en" sz="2200" dirty="0">
                <a:solidFill>
                  <a:schemeClr val="tx1">
                    <a:lumMod val="65000"/>
                    <a:lumOff val="35000"/>
                  </a:schemeClr>
                </a:solidFill>
              </a:rPr>
              <a:t> of RDA Training/Events</a:t>
            </a:r>
          </a:p>
          <a:p>
            <a:pPr>
              <a:lnSpc>
                <a:spcPct val="90000"/>
              </a:lnSpc>
            </a:pPr>
            <a:endParaRPr lang="en-US" sz="2000" dirty="0">
              <a:solidFill>
                <a:srgbClr val="000000"/>
              </a:solidFill>
            </a:endParaRPr>
          </a:p>
        </p:txBody>
      </p:sp>
      <p:sp>
        <p:nvSpPr>
          <p:cNvPr id="60"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F119EF54-7AA4-DD41-A18B-ACFF690DBF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8149" y="3996774"/>
            <a:ext cx="2857500" cy="2857500"/>
          </a:xfrm>
          <a:prstGeom prst="rect">
            <a:avLst/>
          </a:prstGeom>
        </p:spPr>
      </p:pic>
      <p:pic>
        <p:nvPicPr>
          <p:cNvPr id="12" name="Picture 11">
            <a:extLst>
              <a:ext uri="{FF2B5EF4-FFF2-40B4-BE49-F238E27FC236}">
                <a16:creationId xmlns:a16="http://schemas.microsoft.com/office/drawing/2014/main" id="{B825C62C-2529-044E-8745-66FC78617D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4706" y="5650494"/>
            <a:ext cx="969644" cy="1039739"/>
          </a:xfrm>
          <a:prstGeom prst="rect">
            <a:avLst/>
          </a:prstGeom>
        </p:spPr>
      </p:pic>
    </p:spTree>
    <p:extLst>
      <p:ext uri="{BB962C8B-B14F-4D97-AF65-F5344CB8AC3E}">
        <p14:creationId xmlns:p14="http://schemas.microsoft.com/office/powerpoint/2010/main" val="1904034342"/>
      </p:ext>
    </p:extLst>
  </p:cSld>
  <p:clrMapOvr>
    <a:masterClrMapping/>
  </p:clrMapOvr>
</p:sld>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A77C5BC2D7CCF43BCB85E1AFEDB1360" ma:contentTypeVersion="4" ma:contentTypeDescription="Create a new document." ma:contentTypeScope="" ma:versionID="cb50dad96aebe14fd5e1ec5636a2f48c">
  <xsd:schema xmlns:xsd="http://www.w3.org/2001/XMLSchema" xmlns:xs="http://www.w3.org/2001/XMLSchema" xmlns:p="http://schemas.microsoft.com/office/2006/metadata/properties" xmlns:ns2="2ba9f698-3ec6-4203-a021-485a63816357" xmlns:ns3="5248f171-1ac0-4081-8c5b-bcb0ef8b7891" targetNamespace="http://schemas.microsoft.com/office/2006/metadata/properties" ma:root="true" ma:fieldsID="7fc6fc7f2bda6fdfe6b323529690cedf" ns2:_="" ns3:_="">
    <xsd:import namespace="2ba9f698-3ec6-4203-a021-485a63816357"/>
    <xsd:import namespace="5248f171-1ac0-4081-8c5b-bcb0ef8b789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9f698-3ec6-4203-a021-485a638163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48f171-1ac0-4081-8c5b-bcb0ef8b789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23AEE9-E594-44C1-821B-AB3A60DA59BF}">
  <ds:schemaRefs>
    <ds:schemaRef ds:uri="http://schemas.microsoft.com/sharepoint/v3/contenttype/forms"/>
  </ds:schemaRefs>
</ds:datastoreItem>
</file>

<file path=customXml/itemProps2.xml><?xml version="1.0" encoding="utf-8"?>
<ds:datastoreItem xmlns:ds="http://schemas.openxmlformats.org/officeDocument/2006/customXml" ds:itemID="{60C95851-8C63-4297-92B3-0BD070CE8D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a9f698-3ec6-4203-a021-485a63816357"/>
    <ds:schemaRef ds:uri="5248f171-1ac0-4081-8c5b-bcb0ef8b7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6213D5-5CC9-4F9F-A9A8-D535F0A16CC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57</TotalTime>
  <Words>405</Words>
  <Application>Microsoft Office PowerPoint</Application>
  <PresentationFormat>Widescreen</PresentationFormat>
  <Paragraphs>106</Paragraphs>
  <Slides>16</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16</vt:i4>
      </vt:variant>
    </vt:vector>
  </HeadingPairs>
  <TitlesOfParts>
    <vt:vector size="20" baseType="lpstr">
      <vt:lpstr>Arial</vt:lpstr>
      <vt:lpstr>Calibri</vt:lpstr>
      <vt:lpstr>Calibri Light</vt:lpstr>
      <vt:lpstr>Office Theme</vt:lpstr>
      <vt:lpstr>The Value of the RDA for Funders</vt:lpstr>
      <vt:lpstr>Why should funders   engage with RDA?</vt:lpstr>
      <vt:lpstr>Funders can engage in a number of ways</vt:lpstr>
      <vt:lpstr>Important distinction between the two major components of the Alliance</vt:lpstr>
      <vt:lpstr>RDA Sponsor and Supporter Options</vt:lpstr>
      <vt:lpstr>RDA Plenary Meeting Sponsorship</vt:lpstr>
      <vt:lpstr>Organising Research Data Meetings</vt:lpstr>
      <vt:lpstr>Data Expert / Fellow / Early Career Programmes</vt:lpstr>
      <vt:lpstr>RDA Sponsor and Supporter Options</vt:lpstr>
      <vt:lpstr>Testing, Adoption and Implementation Projects / Pilots</vt:lpstr>
      <vt:lpstr>RDA Data Awards / Scholarships</vt:lpstr>
      <vt:lpstr>RDA Training / Events</vt:lpstr>
      <vt:lpstr>What does RDA do?</vt:lpstr>
      <vt:lpstr>Presentazione standard di PowerPoint</vt:lpstr>
      <vt:lpstr>Funders and RDA</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Value of the RDA for Funders</dc:title>
  <dc:creator>Bridget Walker</dc:creator>
  <cp:lastModifiedBy>Luigi</cp:lastModifiedBy>
  <cp:revision>46</cp:revision>
  <dcterms:created xsi:type="dcterms:W3CDTF">2019-06-04T16:15:10Z</dcterms:created>
  <dcterms:modified xsi:type="dcterms:W3CDTF">2019-09-09T08:14:14Z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0x010100FA77C5BC2D7CCF43BCB85E1AFEDB1360</vt:lpwstr>
  </property>
</Properties>
</file>