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1" r:id="rId5"/>
    <p:sldId id="294" r:id="rId6"/>
    <p:sldId id="291" r:id="rId7"/>
    <p:sldId id="259" r:id="rId8"/>
    <p:sldId id="272" r:id="rId9"/>
    <p:sldId id="300" r:id="rId10"/>
    <p:sldId id="297" r:id="rId11"/>
    <p:sldId id="298" r:id="rId12"/>
    <p:sldId id="299" r:id="rId13"/>
    <p:sldId id="301" r:id="rId14"/>
    <p:sldId id="304" r:id="rId15"/>
    <p:sldId id="293" r:id="rId16"/>
    <p:sldId id="303" r:id="rId17"/>
    <p:sldId id="295" r:id="rId18"/>
    <p:sldId id="292" r:id="rId19"/>
    <p:sldId id="296"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snapToGrid="0">
      <p:cViewPr varScale="1">
        <p:scale>
          <a:sx n="90" d="100"/>
          <a:sy n="90" d="100"/>
        </p:scale>
        <p:origin x="4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FADD-91FE-499A-946A-0D19E97A1A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4D20F955-E719-4B44-9D8C-DD1E99B524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03972034-EB42-4164-9DE1-EB4486D84A6F}"/>
              </a:ext>
            </a:extLst>
          </p:cNvPr>
          <p:cNvSpPr>
            <a:spLocks noGrp="1"/>
          </p:cNvSpPr>
          <p:nvPr>
            <p:ph type="dt" sz="half" idx="10"/>
          </p:nvPr>
        </p:nvSpPr>
        <p:spPr/>
        <p:txBody>
          <a:bodyPr/>
          <a:lstStyle/>
          <a:p>
            <a:fld id="{30F3130D-1ABB-4933-A89E-B7CC247233B6}" type="datetimeFigureOut">
              <a:rPr lang="en-IE" smtClean="0"/>
              <a:t>09/09/2019</a:t>
            </a:fld>
            <a:endParaRPr lang="en-IE"/>
          </a:p>
        </p:txBody>
      </p:sp>
      <p:sp>
        <p:nvSpPr>
          <p:cNvPr id="5" name="Footer Placeholder 4">
            <a:extLst>
              <a:ext uri="{FF2B5EF4-FFF2-40B4-BE49-F238E27FC236}">
                <a16:creationId xmlns:a16="http://schemas.microsoft.com/office/drawing/2014/main" id="{B324FBCF-3009-4F10-BE96-4DC7642BDA4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A7F3F03-2955-4ABD-9DD5-724E3D8EA7A4}"/>
              </a:ext>
            </a:extLst>
          </p:cNvPr>
          <p:cNvSpPr>
            <a:spLocks noGrp="1"/>
          </p:cNvSpPr>
          <p:nvPr>
            <p:ph type="sldNum" sz="quarter" idx="12"/>
          </p:nvPr>
        </p:nvSpPr>
        <p:spPr/>
        <p:txBody>
          <a:bodyPr/>
          <a:lstStyle/>
          <a:p>
            <a:fld id="{65C7A9B4-576E-46B3-86B2-9AB143FD8AAE}" type="slidenum">
              <a:rPr lang="en-IE" smtClean="0"/>
              <a:t>‹N›</a:t>
            </a:fld>
            <a:endParaRPr lang="en-IE"/>
          </a:p>
        </p:txBody>
      </p:sp>
    </p:spTree>
    <p:extLst>
      <p:ext uri="{BB962C8B-B14F-4D97-AF65-F5344CB8AC3E}">
        <p14:creationId xmlns:p14="http://schemas.microsoft.com/office/powerpoint/2010/main" val="1557339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6BD8-B869-4C81-8635-0119868F6066}"/>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12EA9B9-BA99-4A1B-990B-00C3C3D5FD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D0DA6C8-0843-487E-A36B-7E883331E214}"/>
              </a:ext>
            </a:extLst>
          </p:cNvPr>
          <p:cNvSpPr>
            <a:spLocks noGrp="1"/>
          </p:cNvSpPr>
          <p:nvPr>
            <p:ph type="dt" sz="half" idx="10"/>
          </p:nvPr>
        </p:nvSpPr>
        <p:spPr/>
        <p:txBody>
          <a:bodyPr/>
          <a:lstStyle/>
          <a:p>
            <a:fld id="{30F3130D-1ABB-4933-A89E-B7CC247233B6}" type="datetimeFigureOut">
              <a:rPr lang="en-IE" smtClean="0"/>
              <a:t>09/09/2019</a:t>
            </a:fld>
            <a:endParaRPr lang="en-IE"/>
          </a:p>
        </p:txBody>
      </p:sp>
      <p:sp>
        <p:nvSpPr>
          <p:cNvPr id="5" name="Footer Placeholder 4">
            <a:extLst>
              <a:ext uri="{FF2B5EF4-FFF2-40B4-BE49-F238E27FC236}">
                <a16:creationId xmlns:a16="http://schemas.microsoft.com/office/drawing/2014/main" id="{2E5F8AB5-F42B-468C-AC25-2A65B8F9B6A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26FE239-6F69-4FA5-A843-D604EC14D0C4}"/>
              </a:ext>
            </a:extLst>
          </p:cNvPr>
          <p:cNvSpPr>
            <a:spLocks noGrp="1"/>
          </p:cNvSpPr>
          <p:nvPr>
            <p:ph type="sldNum" sz="quarter" idx="12"/>
          </p:nvPr>
        </p:nvSpPr>
        <p:spPr/>
        <p:txBody>
          <a:bodyPr/>
          <a:lstStyle/>
          <a:p>
            <a:fld id="{65C7A9B4-576E-46B3-86B2-9AB143FD8AAE}" type="slidenum">
              <a:rPr lang="en-IE" smtClean="0"/>
              <a:t>‹N›</a:t>
            </a:fld>
            <a:endParaRPr lang="en-IE"/>
          </a:p>
        </p:txBody>
      </p:sp>
    </p:spTree>
    <p:extLst>
      <p:ext uri="{BB962C8B-B14F-4D97-AF65-F5344CB8AC3E}">
        <p14:creationId xmlns:p14="http://schemas.microsoft.com/office/powerpoint/2010/main" val="391124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11787F-2B2C-4AA9-B8F4-7DF8F41412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A54CC3C-FA66-4AC8-BA3B-F2838F656D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2315771-6144-460D-9B18-9E7A211D496D}"/>
              </a:ext>
            </a:extLst>
          </p:cNvPr>
          <p:cNvSpPr>
            <a:spLocks noGrp="1"/>
          </p:cNvSpPr>
          <p:nvPr>
            <p:ph type="dt" sz="half" idx="10"/>
          </p:nvPr>
        </p:nvSpPr>
        <p:spPr/>
        <p:txBody>
          <a:bodyPr/>
          <a:lstStyle/>
          <a:p>
            <a:fld id="{30F3130D-1ABB-4933-A89E-B7CC247233B6}" type="datetimeFigureOut">
              <a:rPr lang="en-IE" smtClean="0"/>
              <a:t>09/09/2019</a:t>
            </a:fld>
            <a:endParaRPr lang="en-IE"/>
          </a:p>
        </p:txBody>
      </p:sp>
      <p:sp>
        <p:nvSpPr>
          <p:cNvPr id="5" name="Footer Placeholder 4">
            <a:extLst>
              <a:ext uri="{FF2B5EF4-FFF2-40B4-BE49-F238E27FC236}">
                <a16:creationId xmlns:a16="http://schemas.microsoft.com/office/drawing/2014/main" id="{1CBFE0C3-317F-4CCB-AB59-AA088DDD038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52E238D-403B-45E0-8672-8C7C9C26AC92}"/>
              </a:ext>
            </a:extLst>
          </p:cNvPr>
          <p:cNvSpPr>
            <a:spLocks noGrp="1"/>
          </p:cNvSpPr>
          <p:nvPr>
            <p:ph type="sldNum" sz="quarter" idx="12"/>
          </p:nvPr>
        </p:nvSpPr>
        <p:spPr/>
        <p:txBody>
          <a:bodyPr/>
          <a:lstStyle/>
          <a:p>
            <a:fld id="{65C7A9B4-576E-46B3-86B2-9AB143FD8AAE}" type="slidenum">
              <a:rPr lang="en-IE" smtClean="0"/>
              <a:t>‹N›</a:t>
            </a:fld>
            <a:endParaRPr lang="en-IE"/>
          </a:p>
        </p:txBody>
      </p:sp>
    </p:spTree>
    <p:extLst>
      <p:ext uri="{BB962C8B-B14F-4D97-AF65-F5344CB8AC3E}">
        <p14:creationId xmlns:p14="http://schemas.microsoft.com/office/powerpoint/2010/main" val="63803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2032A-3325-487E-A360-D226396AD35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3B601DBF-FCD6-4E90-BCB6-3D6548B47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08FC9BA-C4F9-4CAE-B208-64319E13DD93}"/>
              </a:ext>
            </a:extLst>
          </p:cNvPr>
          <p:cNvSpPr>
            <a:spLocks noGrp="1"/>
          </p:cNvSpPr>
          <p:nvPr>
            <p:ph type="dt" sz="half" idx="10"/>
          </p:nvPr>
        </p:nvSpPr>
        <p:spPr/>
        <p:txBody>
          <a:bodyPr/>
          <a:lstStyle/>
          <a:p>
            <a:fld id="{30F3130D-1ABB-4933-A89E-B7CC247233B6}" type="datetimeFigureOut">
              <a:rPr lang="en-IE" smtClean="0"/>
              <a:t>09/09/2019</a:t>
            </a:fld>
            <a:endParaRPr lang="en-IE"/>
          </a:p>
        </p:txBody>
      </p:sp>
      <p:sp>
        <p:nvSpPr>
          <p:cNvPr id="5" name="Footer Placeholder 4">
            <a:extLst>
              <a:ext uri="{FF2B5EF4-FFF2-40B4-BE49-F238E27FC236}">
                <a16:creationId xmlns:a16="http://schemas.microsoft.com/office/drawing/2014/main" id="{8078982B-CE75-4D50-86AB-6C4F65F9AE0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F91C33A-377F-4EF0-BE2C-BEBD3D9B93A7}"/>
              </a:ext>
            </a:extLst>
          </p:cNvPr>
          <p:cNvSpPr>
            <a:spLocks noGrp="1"/>
          </p:cNvSpPr>
          <p:nvPr>
            <p:ph type="sldNum" sz="quarter" idx="12"/>
          </p:nvPr>
        </p:nvSpPr>
        <p:spPr/>
        <p:txBody>
          <a:bodyPr/>
          <a:lstStyle/>
          <a:p>
            <a:fld id="{65C7A9B4-576E-46B3-86B2-9AB143FD8AAE}" type="slidenum">
              <a:rPr lang="en-IE" smtClean="0"/>
              <a:t>‹N›</a:t>
            </a:fld>
            <a:endParaRPr lang="en-IE"/>
          </a:p>
        </p:txBody>
      </p:sp>
    </p:spTree>
    <p:extLst>
      <p:ext uri="{BB962C8B-B14F-4D97-AF65-F5344CB8AC3E}">
        <p14:creationId xmlns:p14="http://schemas.microsoft.com/office/powerpoint/2010/main" val="436714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5AEC5-D723-4F65-868E-AA0C9B89E1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F20F9F26-936D-4E41-A99C-4B2547325D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0628F3-2D62-4471-B82D-813A8C3C53D8}"/>
              </a:ext>
            </a:extLst>
          </p:cNvPr>
          <p:cNvSpPr>
            <a:spLocks noGrp="1"/>
          </p:cNvSpPr>
          <p:nvPr>
            <p:ph type="dt" sz="half" idx="10"/>
          </p:nvPr>
        </p:nvSpPr>
        <p:spPr/>
        <p:txBody>
          <a:bodyPr/>
          <a:lstStyle/>
          <a:p>
            <a:fld id="{30F3130D-1ABB-4933-A89E-B7CC247233B6}" type="datetimeFigureOut">
              <a:rPr lang="en-IE" smtClean="0"/>
              <a:t>09/09/2019</a:t>
            </a:fld>
            <a:endParaRPr lang="en-IE"/>
          </a:p>
        </p:txBody>
      </p:sp>
      <p:sp>
        <p:nvSpPr>
          <p:cNvPr id="5" name="Footer Placeholder 4">
            <a:extLst>
              <a:ext uri="{FF2B5EF4-FFF2-40B4-BE49-F238E27FC236}">
                <a16:creationId xmlns:a16="http://schemas.microsoft.com/office/drawing/2014/main" id="{C21F7F1F-F6D2-49FC-B14B-EEFE58881FD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FAA7722-E26F-49BD-B30F-EC19FDA4B8FF}"/>
              </a:ext>
            </a:extLst>
          </p:cNvPr>
          <p:cNvSpPr>
            <a:spLocks noGrp="1"/>
          </p:cNvSpPr>
          <p:nvPr>
            <p:ph type="sldNum" sz="quarter" idx="12"/>
          </p:nvPr>
        </p:nvSpPr>
        <p:spPr/>
        <p:txBody>
          <a:bodyPr/>
          <a:lstStyle/>
          <a:p>
            <a:fld id="{65C7A9B4-576E-46B3-86B2-9AB143FD8AAE}" type="slidenum">
              <a:rPr lang="en-IE" smtClean="0"/>
              <a:t>‹N›</a:t>
            </a:fld>
            <a:endParaRPr lang="en-IE"/>
          </a:p>
        </p:txBody>
      </p:sp>
    </p:spTree>
    <p:extLst>
      <p:ext uri="{BB962C8B-B14F-4D97-AF65-F5344CB8AC3E}">
        <p14:creationId xmlns:p14="http://schemas.microsoft.com/office/powerpoint/2010/main" val="69692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00BA-442B-40A3-8E9D-F67FD7612B2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9C8D241-5F6E-4BBB-8BE4-6948F8A039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AA38F7B-EE40-4EFB-AABE-B3AB5756F8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C4427D1-F56D-42AC-8FCD-24524035BAB9}"/>
              </a:ext>
            </a:extLst>
          </p:cNvPr>
          <p:cNvSpPr>
            <a:spLocks noGrp="1"/>
          </p:cNvSpPr>
          <p:nvPr>
            <p:ph type="dt" sz="half" idx="10"/>
          </p:nvPr>
        </p:nvSpPr>
        <p:spPr/>
        <p:txBody>
          <a:bodyPr/>
          <a:lstStyle/>
          <a:p>
            <a:fld id="{30F3130D-1ABB-4933-A89E-B7CC247233B6}" type="datetimeFigureOut">
              <a:rPr lang="en-IE" smtClean="0"/>
              <a:t>09/09/2019</a:t>
            </a:fld>
            <a:endParaRPr lang="en-IE"/>
          </a:p>
        </p:txBody>
      </p:sp>
      <p:sp>
        <p:nvSpPr>
          <p:cNvPr id="6" name="Footer Placeholder 5">
            <a:extLst>
              <a:ext uri="{FF2B5EF4-FFF2-40B4-BE49-F238E27FC236}">
                <a16:creationId xmlns:a16="http://schemas.microsoft.com/office/drawing/2014/main" id="{209B8629-01F7-46B6-883C-DE69F237D43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AA10030-9F9D-4F50-A840-F30287DCCEDA}"/>
              </a:ext>
            </a:extLst>
          </p:cNvPr>
          <p:cNvSpPr>
            <a:spLocks noGrp="1"/>
          </p:cNvSpPr>
          <p:nvPr>
            <p:ph type="sldNum" sz="quarter" idx="12"/>
          </p:nvPr>
        </p:nvSpPr>
        <p:spPr/>
        <p:txBody>
          <a:bodyPr/>
          <a:lstStyle/>
          <a:p>
            <a:fld id="{65C7A9B4-576E-46B3-86B2-9AB143FD8AAE}" type="slidenum">
              <a:rPr lang="en-IE" smtClean="0"/>
              <a:t>‹N›</a:t>
            </a:fld>
            <a:endParaRPr lang="en-IE"/>
          </a:p>
        </p:txBody>
      </p:sp>
    </p:spTree>
    <p:extLst>
      <p:ext uri="{BB962C8B-B14F-4D97-AF65-F5344CB8AC3E}">
        <p14:creationId xmlns:p14="http://schemas.microsoft.com/office/powerpoint/2010/main" val="148581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2AF1F-EAF6-4FFD-A8AC-921174D315EF}"/>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9C65FFA-7F27-4179-9511-B80D598E8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3359E5-E75B-46E5-B3D4-E1FF6B079B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A12ACE91-192A-486F-AB95-BBA985EF56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3866D8-EA41-4D20-9AB6-AFE5B5163A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119CED7-DCDF-4112-874F-0AC3B9FEEA95}"/>
              </a:ext>
            </a:extLst>
          </p:cNvPr>
          <p:cNvSpPr>
            <a:spLocks noGrp="1"/>
          </p:cNvSpPr>
          <p:nvPr>
            <p:ph type="dt" sz="half" idx="10"/>
          </p:nvPr>
        </p:nvSpPr>
        <p:spPr/>
        <p:txBody>
          <a:bodyPr/>
          <a:lstStyle/>
          <a:p>
            <a:fld id="{30F3130D-1ABB-4933-A89E-B7CC247233B6}" type="datetimeFigureOut">
              <a:rPr lang="en-IE" smtClean="0"/>
              <a:t>09/09/2019</a:t>
            </a:fld>
            <a:endParaRPr lang="en-IE"/>
          </a:p>
        </p:txBody>
      </p:sp>
      <p:sp>
        <p:nvSpPr>
          <p:cNvPr id="8" name="Footer Placeholder 7">
            <a:extLst>
              <a:ext uri="{FF2B5EF4-FFF2-40B4-BE49-F238E27FC236}">
                <a16:creationId xmlns:a16="http://schemas.microsoft.com/office/drawing/2014/main" id="{031F3E2E-5B91-4FB9-AD92-B7037F260E8B}"/>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AB40A3E7-3802-47D0-AFA5-8DD17129C887}"/>
              </a:ext>
            </a:extLst>
          </p:cNvPr>
          <p:cNvSpPr>
            <a:spLocks noGrp="1"/>
          </p:cNvSpPr>
          <p:nvPr>
            <p:ph type="sldNum" sz="quarter" idx="12"/>
          </p:nvPr>
        </p:nvSpPr>
        <p:spPr/>
        <p:txBody>
          <a:bodyPr/>
          <a:lstStyle/>
          <a:p>
            <a:fld id="{65C7A9B4-576E-46B3-86B2-9AB143FD8AAE}" type="slidenum">
              <a:rPr lang="en-IE" smtClean="0"/>
              <a:t>‹N›</a:t>
            </a:fld>
            <a:endParaRPr lang="en-IE"/>
          </a:p>
        </p:txBody>
      </p:sp>
    </p:spTree>
    <p:extLst>
      <p:ext uri="{BB962C8B-B14F-4D97-AF65-F5344CB8AC3E}">
        <p14:creationId xmlns:p14="http://schemas.microsoft.com/office/powerpoint/2010/main" val="33284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3981-38CD-4E84-A5F1-FABB39EB858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DFF8226-0222-4F7A-9DD0-054A14887438}"/>
              </a:ext>
            </a:extLst>
          </p:cNvPr>
          <p:cNvSpPr>
            <a:spLocks noGrp="1"/>
          </p:cNvSpPr>
          <p:nvPr>
            <p:ph type="dt" sz="half" idx="10"/>
          </p:nvPr>
        </p:nvSpPr>
        <p:spPr/>
        <p:txBody>
          <a:bodyPr/>
          <a:lstStyle/>
          <a:p>
            <a:fld id="{30F3130D-1ABB-4933-A89E-B7CC247233B6}" type="datetimeFigureOut">
              <a:rPr lang="en-IE" smtClean="0"/>
              <a:t>09/09/2019</a:t>
            </a:fld>
            <a:endParaRPr lang="en-IE"/>
          </a:p>
        </p:txBody>
      </p:sp>
      <p:sp>
        <p:nvSpPr>
          <p:cNvPr id="4" name="Footer Placeholder 3">
            <a:extLst>
              <a:ext uri="{FF2B5EF4-FFF2-40B4-BE49-F238E27FC236}">
                <a16:creationId xmlns:a16="http://schemas.microsoft.com/office/drawing/2014/main" id="{C649B72F-90FF-46AD-9460-6A5C5386A225}"/>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30D238B-B88B-4036-8FFB-684CA9933B0D}"/>
              </a:ext>
            </a:extLst>
          </p:cNvPr>
          <p:cNvSpPr>
            <a:spLocks noGrp="1"/>
          </p:cNvSpPr>
          <p:nvPr>
            <p:ph type="sldNum" sz="quarter" idx="12"/>
          </p:nvPr>
        </p:nvSpPr>
        <p:spPr/>
        <p:txBody>
          <a:bodyPr/>
          <a:lstStyle/>
          <a:p>
            <a:fld id="{65C7A9B4-576E-46B3-86B2-9AB143FD8AAE}" type="slidenum">
              <a:rPr lang="en-IE" smtClean="0"/>
              <a:t>‹N›</a:t>
            </a:fld>
            <a:endParaRPr lang="en-IE"/>
          </a:p>
        </p:txBody>
      </p:sp>
    </p:spTree>
    <p:extLst>
      <p:ext uri="{BB962C8B-B14F-4D97-AF65-F5344CB8AC3E}">
        <p14:creationId xmlns:p14="http://schemas.microsoft.com/office/powerpoint/2010/main" val="254996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650FB0-21B0-4DC6-9F27-44B612E3A9E5}"/>
              </a:ext>
            </a:extLst>
          </p:cNvPr>
          <p:cNvSpPr>
            <a:spLocks noGrp="1"/>
          </p:cNvSpPr>
          <p:nvPr>
            <p:ph type="dt" sz="half" idx="10"/>
          </p:nvPr>
        </p:nvSpPr>
        <p:spPr/>
        <p:txBody>
          <a:bodyPr/>
          <a:lstStyle/>
          <a:p>
            <a:fld id="{30F3130D-1ABB-4933-A89E-B7CC247233B6}" type="datetimeFigureOut">
              <a:rPr lang="en-IE" smtClean="0"/>
              <a:t>09/09/2019</a:t>
            </a:fld>
            <a:endParaRPr lang="en-IE"/>
          </a:p>
        </p:txBody>
      </p:sp>
      <p:sp>
        <p:nvSpPr>
          <p:cNvPr id="3" name="Footer Placeholder 2">
            <a:extLst>
              <a:ext uri="{FF2B5EF4-FFF2-40B4-BE49-F238E27FC236}">
                <a16:creationId xmlns:a16="http://schemas.microsoft.com/office/drawing/2014/main" id="{3CA1315C-F413-49DF-8D8F-599E92FF7C34}"/>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DAC57509-8D3F-47AF-851F-DD3F541B0DDF}"/>
              </a:ext>
            </a:extLst>
          </p:cNvPr>
          <p:cNvSpPr>
            <a:spLocks noGrp="1"/>
          </p:cNvSpPr>
          <p:nvPr>
            <p:ph type="sldNum" sz="quarter" idx="12"/>
          </p:nvPr>
        </p:nvSpPr>
        <p:spPr/>
        <p:txBody>
          <a:bodyPr/>
          <a:lstStyle/>
          <a:p>
            <a:fld id="{65C7A9B4-576E-46B3-86B2-9AB143FD8AAE}" type="slidenum">
              <a:rPr lang="en-IE" smtClean="0"/>
              <a:t>‹N›</a:t>
            </a:fld>
            <a:endParaRPr lang="en-IE"/>
          </a:p>
        </p:txBody>
      </p:sp>
    </p:spTree>
    <p:extLst>
      <p:ext uri="{BB962C8B-B14F-4D97-AF65-F5344CB8AC3E}">
        <p14:creationId xmlns:p14="http://schemas.microsoft.com/office/powerpoint/2010/main" val="67649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A118-2491-45DD-ABC7-2D1BD22FC5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DC8B9A34-1D93-439C-A22B-2D8ADE4DDE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696D1A9-50BA-45C4-AA89-E60EF863D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C69E5F-AAC8-4928-80AE-139A26E283DB}"/>
              </a:ext>
            </a:extLst>
          </p:cNvPr>
          <p:cNvSpPr>
            <a:spLocks noGrp="1"/>
          </p:cNvSpPr>
          <p:nvPr>
            <p:ph type="dt" sz="half" idx="10"/>
          </p:nvPr>
        </p:nvSpPr>
        <p:spPr/>
        <p:txBody>
          <a:bodyPr/>
          <a:lstStyle/>
          <a:p>
            <a:fld id="{30F3130D-1ABB-4933-A89E-B7CC247233B6}" type="datetimeFigureOut">
              <a:rPr lang="en-IE" smtClean="0"/>
              <a:t>09/09/2019</a:t>
            </a:fld>
            <a:endParaRPr lang="en-IE"/>
          </a:p>
        </p:txBody>
      </p:sp>
      <p:sp>
        <p:nvSpPr>
          <p:cNvPr id="6" name="Footer Placeholder 5">
            <a:extLst>
              <a:ext uri="{FF2B5EF4-FFF2-40B4-BE49-F238E27FC236}">
                <a16:creationId xmlns:a16="http://schemas.microsoft.com/office/drawing/2014/main" id="{1B1DE0EA-2833-4807-8E71-C3676F5E3F3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312ADA2-01DA-443B-8686-1B61EF8D9BFB}"/>
              </a:ext>
            </a:extLst>
          </p:cNvPr>
          <p:cNvSpPr>
            <a:spLocks noGrp="1"/>
          </p:cNvSpPr>
          <p:nvPr>
            <p:ph type="sldNum" sz="quarter" idx="12"/>
          </p:nvPr>
        </p:nvSpPr>
        <p:spPr/>
        <p:txBody>
          <a:bodyPr/>
          <a:lstStyle/>
          <a:p>
            <a:fld id="{65C7A9B4-576E-46B3-86B2-9AB143FD8AAE}" type="slidenum">
              <a:rPr lang="en-IE" smtClean="0"/>
              <a:t>‹N›</a:t>
            </a:fld>
            <a:endParaRPr lang="en-IE"/>
          </a:p>
        </p:txBody>
      </p:sp>
    </p:spTree>
    <p:extLst>
      <p:ext uri="{BB962C8B-B14F-4D97-AF65-F5344CB8AC3E}">
        <p14:creationId xmlns:p14="http://schemas.microsoft.com/office/powerpoint/2010/main" val="1739052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18E1-7836-4DDB-9A22-13C60AC71D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8FF5C225-E3F8-4546-B674-5ECA9799FC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7BF4BC0-337A-45EC-A896-C87785DA44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432675-20FD-453C-862F-A0652B5D69B5}"/>
              </a:ext>
            </a:extLst>
          </p:cNvPr>
          <p:cNvSpPr>
            <a:spLocks noGrp="1"/>
          </p:cNvSpPr>
          <p:nvPr>
            <p:ph type="dt" sz="half" idx="10"/>
          </p:nvPr>
        </p:nvSpPr>
        <p:spPr/>
        <p:txBody>
          <a:bodyPr/>
          <a:lstStyle/>
          <a:p>
            <a:fld id="{30F3130D-1ABB-4933-A89E-B7CC247233B6}" type="datetimeFigureOut">
              <a:rPr lang="en-IE" smtClean="0"/>
              <a:t>09/09/2019</a:t>
            </a:fld>
            <a:endParaRPr lang="en-IE"/>
          </a:p>
        </p:txBody>
      </p:sp>
      <p:sp>
        <p:nvSpPr>
          <p:cNvPr id="6" name="Footer Placeholder 5">
            <a:extLst>
              <a:ext uri="{FF2B5EF4-FFF2-40B4-BE49-F238E27FC236}">
                <a16:creationId xmlns:a16="http://schemas.microsoft.com/office/drawing/2014/main" id="{51CEFF6A-CEA9-4C29-A324-9B26B030095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F8C4B3F-E384-40D3-A4A4-CD80D03A19F9}"/>
              </a:ext>
            </a:extLst>
          </p:cNvPr>
          <p:cNvSpPr>
            <a:spLocks noGrp="1"/>
          </p:cNvSpPr>
          <p:nvPr>
            <p:ph type="sldNum" sz="quarter" idx="12"/>
          </p:nvPr>
        </p:nvSpPr>
        <p:spPr/>
        <p:txBody>
          <a:bodyPr/>
          <a:lstStyle/>
          <a:p>
            <a:fld id="{65C7A9B4-576E-46B3-86B2-9AB143FD8AAE}" type="slidenum">
              <a:rPr lang="en-IE" smtClean="0"/>
              <a:t>‹N›</a:t>
            </a:fld>
            <a:endParaRPr lang="en-IE"/>
          </a:p>
        </p:txBody>
      </p:sp>
    </p:spTree>
    <p:extLst>
      <p:ext uri="{BB962C8B-B14F-4D97-AF65-F5344CB8AC3E}">
        <p14:creationId xmlns:p14="http://schemas.microsoft.com/office/powerpoint/2010/main" val="320928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2896F6-F606-486C-B1E3-D36074EC56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BBEB35C-45C0-486C-8E4A-63815A237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A8DED1E-89A7-455C-8D3B-43870584D0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3130D-1ABB-4933-A89E-B7CC247233B6}" type="datetimeFigureOut">
              <a:rPr lang="en-IE" smtClean="0"/>
              <a:t>09/09/2019</a:t>
            </a:fld>
            <a:endParaRPr lang="en-IE"/>
          </a:p>
        </p:txBody>
      </p:sp>
      <p:sp>
        <p:nvSpPr>
          <p:cNvPr id="5" name="Footer Placeholder 4">
            <a:extLst>
              <a:ext uri="{FF2B5EF4-FFF2-40B4-BE49-F238E27FC236}">
                <a16:creationId xmlns:a16="http://schemas.microsoft.com/office/drawing/2014/main" id="{194DFF12-E956-40C0-B789-FBA3A85E57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6DD742CB-48F0-4A55-BD82-DC5C286200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7A9B4-576E-46B3-86B2-9AB143FD8AAE}" type="slidenum">
              <a:rPr lang="en-IE" smtClean="0"/>
              <a:t>‹N›</a:t>
            </a:fld>
            <a:endParaRPr lang="en-IE"/>
          </a:p>
        </p:txBody>
      </p:sp>
    </p:spTree>
    <p:extLst>
      <p:ext uri="{BB962C8B-B14F-4D97-AF65-F5344CB8AC3E}">
        <p14:creationId xmlns:p14="http://schemas.microsoft.com/office/powerpoint/2010/main" val="2988414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mailto:hilary.hanahoe@rda-foundation.org" TargetMode="External"/><Relationship Id="rId4" Type="http://schemas.openxmlformats.org/officeDocument/2006/relationships/hyperlink" Target="http://www.rd-alliance.org/sites/default/files/attachment/RDAValueforOrganisationsPerformingResearch.docx"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6547E1-5E5B-49B9-914A-315F229B331B}"/>
              </a:ext>
            </a:extLst>
          </p:cNvPr>
          <p:cNvSpPr>
            <a:spLocks noGrp="1"/>
          </p:cNvSpPr>
          <p:nvPr>
            <p:ph type="title"/>
          </p:nvPr>
        </p:nvSpPr>
        <p:spPr>
          <a:xfrm>
            <a:off x="630900" y="4012245"/>
            <a:ext cx="10765410" cy="1493354"/>
          </a:xfrm>
        </p:spPr>
        <p:txBody>
          <a:bodyPr vert="horz" lIns="91440" tIns="45720" rIns="91440" bIns="45720" rtlCol="0" anchor="b">
            <a:noAutofit/>
          </a:bodyPr>
          <a:lstStyle/>
          <a:p>
            <a:pPr algn="ctr"/>
            <a:r>
              <a:rPr lang="en-US" sz="4800" b="1" dirty="0">
                <a:solidFill>
                  <a:schemeClr val="accent2">
                    <a:lumMod val="50000"/>
                  </a:schemeClr>
                </a:solidFill>
              </a:rPr>
              <a:t>The Value of the RDA for </a:t>
            </a:r>
            <a:r>
              <a:rPr lang="en-US" sz="4800" b="1" dirty="0" err="1">
                <a:solidFill>
                  <a:schemeClr val="accent2">
                    <a:lumMod val="50000"/>
                  </a:schemeClr>
                </a:solidFill>
              </a:rPr>
              <a:t>Organisations</a:t>
            </a:r>
            <a:r>
              <a:rPr lang="en-US" sz="4800" b="1" dirty="0">
                <a:solidFill>
                  <a:schemeClr val="accent2">
                    <a:lumMod val="50000"/>
                  </a:schemeClr>
                </a:solidFill>
              </a:rPr>
              <a:t> Performing Research</a:t>
            </a:r>
          </a:p>
        </p:txBody>
      </p:sp>
      <p:sp>
        <p:nvSpPr>
          <p:cNvPr id="6" name="Text Placeholder 5">
            <a:extLst>
              <a:ext uri="{FF2B5EF4-FFF2-40B4-BE49-F238E27FC236}">
                <a16:creationId xmlns:a16="http://schemas.microsoft.com/office/drawing/2014/main" id="{A1EFA634-FF0F-4463-9ACD-2DEFFAD53B60}"/>
              </a:ext>
            </a:extLst>
          </p:cNvPr>
          <p:cNvSpPr>
            <a:spLocks noGrp="1"/>
          </p:cNvSpPr>
          <p:nvPr>
            <p:ph type="body" sz="half" idx="2"/>
          </p:nvPr>
        </p:nvSpPr>
        <p:spPr>
          <a:xfrm>
            <a:off x="1067147" y="5505599"/>
            <a:ext cx="9426806" cy="1207268"/>
          </a:xfrm>
        </p:spPr>
        <p:txBody>
          <a:bodyPr vert="horz" lIns="91440" tIns="45720" rIns="91440" bIns="45720" rtlCol="0">
            <a:normAutofit/>
          </a:bodyPr>
          <a:lstStyle/>
          <a:p>
            <a:pPr algn="ctr"/>
            <a:r>
              <a:rPr lang="en-US" sz="2400" i="1" dirty="0">
                <a:solidFill>
                  <a:schemeClr val="bg2">
                    <a:lumMod val="50000"/>
                  </a:schemeClr>
                </a:solidFill>
              </a:rPr>
              <a:t>The research Data Alliance’s vision is researchers and innovators openly sharing data across technologies, disciplines, and countries to address the grand challenges of society</a:t>
            </a:r>
            <a:endParaRPr lang="en-US" sz="2400" dirty="0">
              <a:solidFill>
                <a:schemeClr val="bg2">
                  <a:lumMod val="50000"/>
                </a:schemeClr>
              </a:solidFill>
            </a:endParaRPr>
          </a:p>
        </p:txBody>
      </p:sp>
      <p:pic>
        <p:nvPicPr>
          <p:cNvPr id="9" name="Picture 8" descr="A close up of a sign&#10;&#10;Description automatically generated">
            <a:extLst>
              <a:ext uri="{FF2B5EF4-FFF2-40B4-BE49-F238E27FC236}">
                <a16:creationId xmlns:a16="http://schemas.microsoft.com/office/drawing/2014/main" id="{E6A8183C-2F48-4E80-AABB-AAC8B6DA60AF}"/>
              </a:ext>
            </a:extLst>
          </p:cNvPr>
          <p:cNvPicPr>
            <a:picLocks noChangeAspect="1"/>
          </p:cNvPicPr>
          <p:nvPr/>
        </p:nvPicPr>
        <p:blipFill rotWithShape="1">
          <a:blip r:embed="rId2">
            <a:extLst>
              <a:ext uri="{28A0092B-C50C-407E-A947-70E740481C1C}">
                <a14:useLocalDpi xmlns:a14="http://schemas.microsoft.com/office/drawing/2010/main" val="0"/>
              </a:ext>
            </a:extLst>
          </a:blip>
          <a:srcRect l="2091" r="4389" b="1"/>
          <a:stretch/>
        </p:blipFill>
        <p:spPr>
          <a:xfrm>
            <a:off x="746240" y="409543"/>
            <a:ext cx="5034310" cy="3512461"/>
          </a:xfrm>
          <a:prstGeom prst="rect">
            <a:avLst/>
          </a:prstGeom>
        </p:spPr>
      </p:pic>
      <p:pic>
        <p:nvPicPr>
          <p:cNvPr id="8" name="Picture 7">
            <a:extLst>
              <a:ext uri="{FF2B5EF4-FFF2-40B4-BE49-F238E27FC236}">
                <a16:creationId xmlns:a16="http://schemas.microsoft.com/office/drawing/2014/main" id="{5AA8D554-BCD9-9A46-8EEC-6E40104297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605" y="498806"/>
            <a:ext cx="5775121" cy="3361946"/>
          </a:xfrm>
          <a:prstGeom prst="rect">
            <a:avLst/>
          </a:prstGeom>
        </p:spPr>
      </p:pic>
    </p:spTree>
    <p:extLst>
      <p:ext uri="{BB962C8B-B14F-4D97-AF65-F5344CB8AC3E}">
        <p14:creationId xmlns:p14="http://schemas.microsoft.com/office/powerpoint/2010/main" val="1345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583895" y="802955"/>
            <a:ext cx="5706736" cy="1454051"/>
          </a:xfrm>
        </p:spPr>
        <p:txBody>
          <a:bodyPr vert="horz" lIns="91440" tIns="45720" rIns="91440" bIns="45720" rtlCol="0" anchor="ctr">
            <a:normAutofit fontScale="90000"/>
          </a:bodyPr>
          <a:lstStyle/>
          <a:p>
            <a:pPr algn="l"/>
            <a:r>
              <a:rPr lang="en-US" sz="4000" b="1" dirty="0">
                <a:solidFill>
                  <a:schemeClr val="accent2">
                    <a:lumMod val="50000"/>
                  </a:schemeClr>
                </a:solidFill>
              </a:rPr>
              <a:t>Testing, Adoption and Implementation Projects / Pilots</a:t>
            </a:r>
          </a:p>
        </p:txBody>
      </p:sp>
      <p:sp>
        <p:nvSpPr>
          <p:cNvPr id="58"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721848" y="2257006"/>
            <a:ext cx="5145024" cy="3935051"/>
          </a:xfrm>
          <a:prstGeom prst="rect">
            <a:avLst/>
          </a:prstGeom>
        </p:spPr>
        <p:txBody>
          <a:bodyPr vert="horz" lIns="91440" tIns="45720" rIns="91440" bIns="45720" rtlCol="0" anchor="ctr">
            <a:normAutofit/>
          </a:bodyPr>
          <a:lstStyle/>
          <a:p>
            <a:pPr>
              <a:spcAft>
                <a:spcPts val="600"/>
              </a:spcAft>
            </a:pPr>
            <a:r>
              <a:rPr lang="en-GB" sz="2000" dirty="0">
                <a:solidFill>
                  <a:schemeClr val="tx1">
                    <a:lumMod val="65000"/>
                    <a:lumOff val="35000"/>
                  </a:schemeClr>
                </a:solidFill>
              </a:rPr>
              <a:t>Projects directly funded by organisations to date:</a:t>
            </a:r>
          </a:p>
          <a:p>
            <a:pPr marL="342000" indent="-342000">
              <a:spcAft>
                <a:spcPts val="600"/>
              </a:spcAft>
              <a:buFont typeface="Arial" panose="020B0604020202020204" pitchFamily="34" charset="0"/>
              <a:buChar char="•"/>
            </a:pPr>
            <a:endParaRPr lang="en-GB" sz="2000" dirty="0">
              <a:solidFill>
                <a:schemeClr val="tx1">
                  <a:lumMod val="65000"/>
                  <a:lumOff val="35000"/>
                </a:schemeClr>
              </a:solidFill>
            </a:endParaRPr>
          </a:p>
          <a:p>
            <a:pPr marL="342000" indent="-342000">
              <a:spcAft>
                <a:spcPts val="600"/>
              </a:spcAft>
              <a:buFont typeface="Arial" panose="020B0604020202020204" pitchFamily="34" charset="0"/>
              <a:buChar char="•"/>
            </a:pPr>
            <a:r>
              <a:rPr lang="en-GB" sz="2000" dirty="0">
                <a:solidFill>
                  <a:schemeClr val="tx1">
                    <a:lumMod val="65000"/>
                    <a:lumOff val="35000"/>
                  </a:schemeClr>
                </a:solidFill>
              </a:rPr>
              <a:t>RDA US Adoption Grants</a:t>
            </a:r>
          </a:p>
          <a:p>
            <a:pPr marL="342000" indent="-342000">
              <a:spcAft>
                <a:spcPts val="600"/>
              </a:spcAft>
              <a:buFont typeface="Arial" panose="020B0604020202020204" pitchFamily="34" charset="0"/>
              <a:buChar char="•"/>
            </a:pPr>
            <a:r>
              <a:rPr lang="en-GB" sz="2000" dirty="0">
                <a:solidFill>
                  <a:schemeClr val="tx1">
                    <a:lumMod val="65000"/>
                    <a:lumOff val="35000"/>
                  </a:schemeClr>
                </a:solidFill>
              </a:rPr>
              <a:t>AGU / RDA US FAIR Data</a:t>
            </a:r>
          </a:p>
          <a:p>
            <a:pPr marL="342000" indent="-342000">
              <a:spcAft>
                <a:spcPts val="600"/>
              </a:spcAft>
              <a:buFont typeface="Arial" panose="020B0604020202020204" pitchFamily="34" charset="0"/>
              <a:buChar char="•"/>
            </a:pPr>
            <a:r>
              <a:rPr lang="en-GB" sz="2000" dirty="0">
                <a:solidFill>
                  <a:schemeClr val="tx1">
                    <a:lumMod val="65000"/>
                    <a:lumOff val="35000"/>
                  </a:schemeClr>
                </a:solidFill>
              </a:rPr>
              <a:t>RDA EU Collaboration Projects</a:t>
            </a:r>
          </a:p>
          <a:p>
            <a:pPr marL="342000" indent="-342000">
              <a:spcAft>
                <a:spcPts val="600"/>
              </a:spcAft>
              <a:buFont typeface="Arial" panose="020B0604020202020204" pitchFamily="34" charset="0"/>
              <a:buChar char="•"/>
            </a:pPr>
            <a:r>
              <a:rPr lang="en-GB" sz="2000" dirty="0">
                <a:solidFill>
                  <a:schemeClr val="tx1">
                    <a:lumMod val="65000"/>
                    <a:lumOff val="35000"/>
                  </a:schemeClr>
                </a:solidFill>
              </a:rPr>
              <a:t>RDA AU: </a:t>
            </a:r>
            <a:r>
              <a:rPr lang="it-IT" sz="2000" dirty="0" err="1">
                <a:solidFill>
                  <a:schemeClr val="tx1">
                    <a:lumMod val="65000"/>
                    <a:lumOff val="35000"/>
                  </a:schemeClr>
                </a:solidFill>
              </a:rPr>
              <a:t>Australian</a:t>
            </a:r>
            <a:r>
              <a:rPr lang="it-IT" sz="2000" dirty="0">
                <a:solidFill>
                  <a:schemeClr val="tx1">
                    <a:lumMod val="65000"/>
                    <a:lumOff val="35000"/>
                  </a:schemeClr>
                </a:solidFill>
              </a:rPr>
              <a:t> National Data Service (ANDS) </a:t>
            </a:r>
            <a:r>
              <a:rPr lang="en-GB" sz="2000" i="1" dirty="0">
                <a:solidFill>
                  <a:schemeClr val="tx1">
                    <a:lumMod val="65000"/>
                    <a:lumOff val="35000"/>
                  </a:schemeClr>
                </a:solidFill>
              </a:rPr>
              <a:t>23 Research Data Things Programme</a:t>
            </a:r>
            <a:endParaRPr lang="en-US" sz="2000" i="1" dirty="0">
              <a:solidFill>
                <a:schemeClr val="tx1">
                  <a:lumMod val="65000"/>
                  <a:lumOff val="35000"/>
                </a:schemeClr>
              </a:solidFill>
            </a:endParaRPr>
          </a:p>
        </p:txBody>
      </p:sp>
      <p:sp>
        <p:nvSpPr>
          <p:cNvPr id="60"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00C3FA89-AF52-6341-8128-BAFC6B3188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491" y="3429000"/>
            <a:ext cx="4812433" cy="3380734"/>
          </a:xfrm>
          <a:prstGeom prst="rect">
            <a:avLst/>
          </a:prstGeom>
        </p:spPr>
      </p:pic>
    </p:spTree>
    <p:extLst>
      <p:ext uri="{BB962C8B-B14F-4D97-AF65-F5344CB8AC3E}">
        <p14:creationId xmlns:p14="http://schemas.microsoft.com/office/powerpoint/2010/main" val="173536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64">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66">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804672" y="802955"/>
            <a:ext cx="5145024" cy="1454051"/>
          </a:xfrm>
        </p:spPr>
        <p:txBody>
          <a:bodyPr vert="horz" lIns="91440" tIns="45720" rIns="91440" bIns="45720" rtlCol="0" anchor="ctr">
            <a:normAutofit/>
          </a:bodyPr>
          <a:lstStyle/>
          <a:p>
            <a:pPr algn="l"/>
            <a:r>
              <a:rPr lang="en-US" sz="3600" b="1" dirty="0">
                <a:solidFill>
                  <a:schemeClr val="accent2">
                    <a:lumMod val="50000"/>
                  </a:schemeClr>
                </a:solidFill>
              </a:rPr>
              <a:t>RDA plenary meeting travel support</a:t>
            </a:r>
          </a:p>
        </p:txBody>
      </p:sp>
      <p:sp>
        <p:nvSpPr>
          <p:cNvPr id="75"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457903" y="1964482"/>
            <a:ext cx="5491793" cy="3639289"/>
          </a:xfrm>
          <a:prstGeom prst="rect">
            <a:avLst/>
          </a:prstGeom>
        </p:spPr>
        <p:txBody>
          <a:bodyPr vert="horz" lIns="91440" tIns="45720" rIns="91440" bIns="45720" rtlCol="0" anchor="ctr">
            <a:normAutofit/>
          </a:bodyPr>
          <a:lstStyle/>
          <a:p>
            <a:pPr marL="342000" indent="-228600">
              <a:spcAft>
                <a:spcPts val="600"/>
              </a:spcAft>
              <a:buFont typeface="Arial" panose="020B0604020202020204" pitchFamily="34" charset="0"/>
              <a:buChar char="•"/>
            </a:pPr>
            <a:r>
              <a:rPr lang="en-US" dirty="0">
                <a:solidFill>
                  <a:schemeClr val="tx1">
                    <a:lumMod val="65000"/>
                    <a:lumOff val="35000"/>
                  </a:schemeClr>
                </a:solidFill>
              </a:rPr>
              <a:t>Support the costs of RDA Community Members to attend RDA plenary meetings and do the Work of RDA, advancing the Working and Interest Group developments and deliverables.</a:t>
            </a:r>
          </a:p>
          <a:p>
            <a:pPr marL="342000" indent="-228600">
              <a:spcAft>
                <a:spcPts val="600"/>
              </a:spcAft>
              <a:buFont typeface="Arial" panose="020B0604020202020204" pitchFamily="34" charset="0"/>
              <a:buChar char="•"/>
            </a:pPr>
            <a:r>
              <a:rPr lang="en-US" dirty="0" err="1">
                <a:solidFill>
                  <a:schemeClr val="tx1">
                    <a:lumMod val="65000"/>
                    <a:lumOff val="35000"/>
                  </a:schemeClr>
                </a:solidFill>
              </a:rPr>
              <a:t>Organisations</a:t>
            </a:r>
            <a:r>
              <a:rPr lang="en-US" dirty="0">
                <a:solidFill>
                  <a:schemeClr val="tx1">
                    <a:lumMod val="65000"/>
                    <a:lumOff val="35000"/>
                  </a:schemeClr>
                </a:solidFill>
              </a:rPr>
              <a:t> wising to do this can </a:t>
            </a:r>
            <a:r>
              <a:rPr lang="en-US" b="1" dirty="0">
                <a:solidFill>
                  <a:schemeClr val="tx1">
                    <a:lumMod val="65000"/>
                    <a:lumOff val="35000"/>
                  </a:schemeClr>
                </a:solidFill>
              </a:rPr>
              <a:t>open a call for expressions of interest</a:t>
            </a:r>
            <a:r>
              <a:rPr lang="en-US" dirty="0">
                <a:solidFill>
                  <a:schemeClr val="tx1">
                    <a:lumMod val="65000"/>
                    <a:lumOff val="35000"/>
                  </a:schemeClr>
                </a:solidFill>
              </a:rPr>
              <a:t> focusing on a specific topic, discipline, domain, technology, etc.</a:t>
            </a:r>
          </a:p>
        </p:txBody>
      </p:sp>
      <p:sp>
        <p:nvSpPr>
          <p:cNvPr id="76"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90FE5642-BAD7-AF4A-989C-DEC9CFCBD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9903" y="3421470"/>
            <a:ext cx="4897160" cy="3440255"/>
          </a:xfrm>
          <a:prstGeom prst="rect">
            <a:avLst/>
          </a:prstGeom>
        </p:spPr>
      </p:pic>
    </p:spTree>
    <p:extLst>
      <p:ext uri="{BB962C8B-B14F-4D97-AF65-F5344CB8AC3E}">
        <p14:creationId xmlns:p14="http://schemas.microsoft.com/office/powerpoint/2010/main" val="2047721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804672" y="802955"/>
            <a:ext cx="5145024" cy="1454051"/>
          </a:xfrm>
        </p:spPr>
        <p:txBody>
          <a:bodyPr vert="horz" lIns="91440" tIns="45720" rIns="91440" bIns="45720" rtlCol="0" anchor="ctr">
            <a:normAutofit fontScale="90000"/>
          </a:bodyPr>
          <a:lstStyle/>
          <a:p>
            <a:pPr algn="l"/>
            <a:r>
              <a:rPr lang="en-US" sz="4000" b="1" dirty="0">
                <a:solidFill>
                  <a:schemeClr val="accent2">
                    <a:lumMod val="50000"/>
                  </a:schemeClr>
                </a:solidFill>
              </a:rPr>
              <a:t>RDA Data Awards / Scholarships</a:t>
            </a:r>
            <a:br>
              <a:rPr lang="en-US" sz="1200" b="1" dirty="0">
                <a:solidFill>
                  <a:schemeClr val="accent2">
                    <a:lumMod val="50000"/>
                  </a:schemeClr>
                </a:solidFill>
              </a:rPr>
            </a:br>
            <a:r>
              <a:rPr lang="en-US" sz="1800" b="1" dirty="0">
                <a:solidFill>
                  <a:schemeClr val="accent2">
                    <a:lumMod val="50000"/>
                  </a:schemeClr>
                </a:solidFill>
              </a:rPr>
              <a:t>creation of a </a:t>
            </a:r>
            <a:r>
              <a:rPr lang="en-US" sz="1800" b="1" dirty="0" err="1">
                <a:solidFill>
                  <a:schemeClr val="accent2">
                    <a:lumMod val="50000"/>
                  </a:schemeClr>
                </a:solidFill>
              </a:rPr>
              <a:t>programme</a:t>
            </a:r>
            <a:r>
              <a:rPr lang="en-US" sz="1800" b="1" dirty="0">
                <a:solidFill>
                  <a:schemeClr val="accent2">
                    <a:lumMod val="50000"/>
                  </a:schemeClr>
                </a:solidFill>
              </a:rPr>
              <a:t> to offer visibility and recognition to data excellence</a:t>
            </a:r>
          </a:p>
        </p:txBody>
      </p:sp>
      <p:sp>
        <p:nvSpPr>
          <p:cNvPr id="58"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804672" y="2421682"/>
            <a:ext cx="5145024" cy="3639289"/>
          </a:xfrm>
          <a:prstGeom prst="rect">
            <a:avLst/>
          </a:prstGeom>
        </p:spPr>
        <p:txBody>
          <a:bodyPr vert="horz" lIns="91440" tIns="45720" rIns="91440" bIns="45720" rtlCol="0" anchor="ctr">
            <a:normAutofit/>
          </a:bodyPr>
          <a:lstStyle/>
          <a:p>
            <a:pPr marL="114300" lvl="0" fontAlgn="base">
              <a:lnSpc>
                <a:spcPct val="90000"/>
              </a:lnSpc>
              <a:spcAft>
                <a:spcPts val="1200"/>
              </a:spcAft>
            </a:pPr>
            <a:r>
              <a:rPr lang="en-US" sz="2000" b="1" dirty="0">
                <a:solidFill>
                  <a:srgbClr val="000000"/>
                </a:solidFill>
              </a:rPr>
              <a:t>  </a:t>
            </a:r>
            <a:endParaRPr lang="en-US" sz="2000" dirty="0">
              <a:solidFill>
                <a:srgbClr val="000000"/>
              </a:solidFill>
            </a:endParaRPr>
          </a:p>
          <a:p>
            <a:pPr indent="-228600">
              <a:lnSpc>
                <a:spcPct val="90000"/>
              </a:lnSpc>
              <a:buFont typeface="Arial" panose="020B0604020202020204" pitchFamily="34" charset="0"/>
              <a:buChar char="•"/>
            </a:pPr>
            <a:endParaRPr lang="en-US" sz="2000" dirty="0">
              <a:solidFill>
                <a:srgbClr val="000000"/>
              </a:solidFill>
            </a:endParaRPr>
          </a:p>
        </p:txBody>
      </p:sp>
      <p:sp>
        <p:nvSpPr>
          <p:cNvPr id="60"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6DCD9B16-6AE9-664C-B09A-6F6AE2DD9EC6}"/>
              </a:ext>
            </a:extLst>
          </p:cNvPr>
          <p:cNvSpPr txBox="1"/>
          <p:nvPr/>
        </p:nvSpPr>
        <p:spPr>
          <a:xfrm>
            <a:off x="352541" y="2617635"/>
            <a:ext cx="6483096" cy="3339376"/>
          </a:xfrm>
          <a:prstGeom prst="rect">
            <a:avLst/>
          </a:prstGeom>
          <a:noFill/>
        </p:spPr>
        <p:txBody>
          <a:bodyPr wrap="square" rtlCol="0">
            <a:spAutoFit/>
          </a:bodyPr>
          <a:lstStyle/>
          <a:p>
            <a:pPr marL="342000" indent="-342000">
              <a:spcBef>
                <a:spcPts val="600"/>
              </a:spcBef>
            </a:pPr>
            <a:r>
              <a:rPr lang="en-GB" dirty="0">
                <a:solidFill>
                  <a:schemeClr val="tx1">
                    <a:lumMod val="65000"/>
                    <a:lumOff val="35000"/>
                  </a:schemeClr>
                </a:solidFill>
              </a:rPr>
              <a:t>Possible awards: </a:t>
            </a:r>
          </a:p>
          <a:p>
            <a:pPr marL="342000" indent="-342000">
              <a:spcBef>
                <a:spcPts val="600"/>
              </a:spcBef>
              <a:buFont typeface="Arial" panose="020B0604020202020204" pitchFamily="34" charset="0"/>
              <a:buChar char="•"/>
            </a:pPr>
            <a:r>
              <a:rPr lang="en-GB" dirty="0">
                <a:solidFill>
                  <a:schemeClr val="tx1">
                    <a:lumMod val="65000"/>
                    <a:lumOff val="35000"/>
                  </a:schemeClr>
                </a:solidFill>
              </a:rPr>
              <a:t>for </a:t>
            </a:r>
            <a:r>
              <a:rPr lang="en-GB" b="1" dirty="0">
                <a:solidFill>
                  <a:schemeClr val="tx1">
                    <a:lumMod val="65000"/>
                    <a:lumOff val="35000"/>
                  </a:schemeClr>
                </a:solidFill>
              </a:rPr>
              <a:t>innovative implementation </a:t>
            </a:r>
            <a:r>
              <a:rPr lang="en-GB" dirty="0">
                <a:solidFill>
                  <a:schemeClr val="tx1">
                    <a:lumMod val="65000"/>
                    <a:lumOff val="35000"/>
                  </a:schemeClr>
                </a:solidFill>
              </a:rPr>
              <a:t>of RDA outputs in SMEs / industry; </a:t>
            </a:r>
          </a:p>
          <a:p>
            <a:pPr marL="342000" indent="-342000">
              <a:spcBef>
                <a:spcPts val="600"/>
              </a:spcBef>
              <a:buFont typeface="Arial" panose="020B0604020202020204" pitchFamily="34" charset="0"/>
              <a:buChar char="•"/>
            </a:pPr>
            <a:r>
              <a:rPr lang="en-GB" dirty="0">
                <a:solidFill>
                  <a:schemeClr val="tx1">
                    <a:lumMod val="65000"/>
                    <a:lumOff val="35000"/>
                  </a:schemeClr>
                </a:solidFill>
              </a:rPr>
              <a:t>for </a:t>
            </a:r>
            <a:r>
              <a:rPr lang="en-GB" b="1" dirty="0">
                <a:solidFill>
                  <a:schemeClr val="tx1">
                    <a:lumMod val="65000"/>
                    <a:lumOff val="35000"/>
                  </a:schemeClr>
                </a:solidFill>
              </a:rPr>
              <a:t>excellent research </a:t>
            </a:r>
            <a:r>
              <a:rPr lang="en-GB" dirty="0">
                <a:solidFill>
                  <a:schemeClr val="tx1">
                    <a:lumMod val="65000"/>
                    <a:lumOff val="35000"/>
                  </a:schemeClr>
                </a:solidFill>
              </a:rPr>
              <a:t>conducted using RDA outputs (or the ICT Technical Specifications = Standards).</a:t>
            </a:r>
          </a:p>
          <a:p>
            <a:pPr>
              <a:spcBef>
                <a:spcPts val="600"/>
              </a:spcBef>
            </a:pPr>
            <a:r>
              <a:rPr lang="en-GB" dirty="0">
                <a:solidFill>
                  <a:schemeClr val="tx1">
                    <a:lumMod val="65000"/>
                    <a:lumOff val="35000"/>
                  </a:schemeClr>
                </a:solidFill>
              </a:rPr>
              <a:t>Scholarships could cover specific data science education in particular</a:t>
            </a:r>
          </a:p>
          <a:p>
            <a:pPr>
              <a:spcBef>
                <a:spcPts val="600"/>
              </a:spcBef>
            </a:pPr>
            <a:r>
              <a:rPr lang="en-GB" dirty="0">
                <a:solidFill>
                  <a:schemeClr val="tx1">
                    <a:lumMod val="65000"/>
                    <a:lumOff val="35000"/>
                  </a:schemeClr>
                </a:solidFill>
              </a:rPr>
              <a:t>domains etc.</a:t>
            </a:r>
          </a:p>
          <a:p>
            <a:pPr>
              <a:spcBef>
                <a:spcPts val="600"/>
              </a:spcBef>
            </a:pPr>
            <a:r>
              <a:rPr lang="en-GB" sz="1400" dirty="0">
                <a:solidFill>
                  <a:schemeClr val="tx1">
                    <a:lumMod val="65000"/>
                    <a:lumOff val="35000"/>
                  </a:schemeClr>
                </a:solidFill>
              </a:rPr>
              <a:t>An RDA Aware or Scholarship programme would be sponsored by an organisation, with the management of the programme to be under the RDA Foundation and thus the Foundation receiving financial support for administrative aspects.</a:t>
            </a:r>
            <a:endParaRPr lang="it-IT" sz="1400" dirty="0">
              <a:solidFill>
                <a:schemeClr val="tx1">
                  <a:lumMod val="65000"/>
                  <a:lumOff val="35000"/>
                </a:schemeClr>
              </a:solidFill>
            </a:endParaRPr>
          </a:p>
        </p:txBody>
      </p:sp>
      <p:pic>
        <p:nvPicPr>
          <p:cNvPr id="12" name="Picture 11">
            <a:extLst>
              <a:ext uri="{FF2B5EF4-FFF2-40B4-BE49-F238E27FC236}">
                <a16:creationId xmlns:a16="http://schemas.microsoft.com/office/drawing/2014/main" id="{57F006B1-789C-544E-91DB-A03654AB7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4131" y="3429000"/>
            <a:ext cx="4875835" cy="3425274"/>
          </a:xfrm>
          <a:prstGeom prst="rect">
            <a:avLst/>
          </a:prstGeom>
        </p:spPr>
      </p:pic>
    </p:spTree>
    <p:extLst>
      <p:ext uri="{BB962C8B-B14F-4D97-AF65-F5344CB8AC3E}">
        <p14:creationId xmlns:p14="http://schemas.microsoft.com/office/powerpoint/2010/main" val="2536110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804672" y="802955"/>
            <a:ext cx="5145024" cy="1454051"/>
          </a:xfrm>
        </p:spPr>
        <p:txBody>
          <a:bodyPr vert="horz" lIns="91440" tIns="45720" rIns="91440" bIns="45720" rtlCol="0" anchor="ctr">
            <a:normAutofit/>
          </a:bodyPr>
          <a:lstStyle/>
          <a:p>
            <a:pPr algn="l"/>
            <a:r>
              <a:rPr lang="en-US" sz="4000" b="1" dirty="0">
                <a:solidFill>
                  <a:schemeClr val="accent2">
                    <a:lumMod val="50000"/>
                  </a:schemeClr>
                </a:solidFill>
              </a:rPr>
              <a:t>RDA Training / Events</a:t>
            </a:r>
          </a:p>
        </p:txBody>
      </p:sp>
      <p:sp>
        <p:nvSpPr>
          <p:cNvPr id="58"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804672" y="2421682"/>
            <a:ext cx="5145024" cy="3639289"/>
          </a:xfrm>
          <a:prstGeom prst="rect">
            <a:avLst/>
          </a:prstGeom>
        </p:spPr>
        <p:txBody>
          <a:bodyPr vert="horz" lIns="91440" tIns="45720" rIns="91440" bIns="45720" rtlCol="0" anchor="ctr">
            <a:normAutofit/>
          </a:bodyPr>
          <a:lstStyle/>
          <a:p>
            <a:pPr marL="114300" lvl="0" fontAlgn="base">
              <a:lnSpc>
                <a:spcPct val="90000"/>
              </a:lnSpc>
              <a:spcAft>
                <a:spcPts val="1200"/>
              </a:spcAft>
            </a:pPr>
            <a:r>
              <a:rPr lang="en-US" sz="2000" b="1" dirty="0">
                <a:solidFill>
                  <a:srgbClr val="000000"/>
                </a:solidFill>
              </a:rPr>
              <a:t>  </a:t>
            </a:r>
            <a:endParaRPr lang="en-US" sz="2000" dirty="0">
              <a:solidFill>
                <a:srgbClr val="000000"/>
              </a:solidFill>
            </a:endParaRPr>
          </a:p>
          <a:p>
            <a:pPr indent="-228600">
              <a:lnSpc>
                <a:spcPct val="90000"/>
              </a:lnSpc>
              <a:buFont typeface="Arial" panose="020B0604020202020204" pitchFamily="34" charset="0"/>
              <a:buChar char="•"/>
            </a:pPr>
            <a:endParaRPr lang="en-US" sz="2000" dirty="0">
              <a:solidFill>
                <a:srgbClr val="000000"/>
              </a:solidFill>
            </a:endParaRPr>
          </a:p>
        </p:txBody>
      </p:sp>
      <p:sp>
        <p:nvSpPr>
          <p:cNvPr id="60"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6DCD9B16-6AE9-664C-B09A-6F6AE2DD9EC6}"/>
              </a:ext>
            </a:extLst>
          </p:cNvPr>
          <p:cNvSpPr txBox="1"/>
          <p:nvPr/>
        </p:nvSpPr>
        <p:spPr>
          <a:xfrm>
            <a:off x="352541" y="2617635"/>
            <a:ext cx="5743460" cy="2092881"/>
          </a:xfrm>
          <a:prstGeom prst="rect">
            <a:avLst/>
          </a:prstGeom>
          <a:noFill/>
        </p:spPr>
        <p:txBody>
          <a:bodyPr wrap="square" rtlCol="0">
            <a:spAutoFit/>
          </a:bodyPr>
          <a:lstStyle/>
          <a:p>
            <a:pPr marL="342000" indent="-342000">
              <a:spcAft>
                <a:spcPts val="600"/>
              </a:spcAft>
              <a:buFont typeface="Arial" panose="020B0604020202020204" pitchFamily="34" charset="0"/>
              <a:buChar char="•"/>
            </a:pPr>
            <a:r>
              <a:rPr lang="en-GB" sz="2000" b="1" dirty="0">
                <a:solidFill>
                  <a:schemeClr val="tx1">
                    <a:lumMod val="65000"/>
                    <a:lumOff val="35000"/>
                  </a:schemeClr>
                </a:solidFill>
              </a:rPr>
              <a:t>Creation</a:t>
            </a:r>
            <a:r>
              <a:rPr lang="en-GB" sz="2000" dirty="0">
                <a:solidFill>
                  <a:schemeClr val="tx1">
                    <a:lumMod val="65000"/>
                    <a:lumOff val="35000"/>
                  </a:schemeClr>
                </a:solidFill>
              </a:rPr>
              <a:t> of a </a:t>
            </a:r>
            <a:r>
              <a:rPr lang="en-GB" sz="2000" i="1" dirty="0" err="1">
                <a:solidFill>
                  <a:schemeClr val="tx1">
                    <a:lumMod val="65000"/>
                    <a:lumOff val="35000"/>
                  </a:schemeClr>
                </a:solidFill>
              </a:rPr>
              <a:t>datathon</a:t>
            </a:r>
            <a:r>
              <a:rPr lang="en-GB" sz="2000" i="1" dirty="0">
                <a:solidFill>
                  <a:schemeClr val="tx1">
                    <a:lumMod val="65000"/>
                    <a:lumOff val="35000"/>
                  </a:schemeClr>
                </a:solidFill>
              </a:rPr>
              <a:t>, hackathon, training course </a:t>
            </a:r>
            <a:r>
              <a:rPr lang="en-GB" sz="2000" dirty="0">
                <a:solidFill>
                  <a:schemeClr val="tx1">
                    <a:lumMod val="65000"/>
                    <a:lumOff val="35000"/>
                  </a:schemeClr>
                </a:solidFill>
              </a:rPr>
              <a:t>or</a:t>
            </a:r>
            <a:r>
              <a:rPr lang="en-GB" sz="2000" b="1" dirty="0">
                <a:solidFill>
                  <a:schemeClr val="tx1">
                    <a:lumMod val="65000"/>
                    <a:lumOff val="35000"/>
                  </a:schemeClr>
                </a:solidFill>
              </a:rPr>
              <a:t> </a:t>
            </a:r>
            <a:r>
              <a:rPr lang="en-GB" sz="2000" dirty="0">
                <a:solidFill>
                  <a:schemeClr val="tx1">
                    <a:lumMod val="65000"/>
                    <a:lumOff val="35000"/>
                  </a:schemeClr>
                </a:solidFill>
              </a:rPr>
              <a:t>series of focused events (including </a:t>
            </a:r>
            <a:r>
              <a:rPr lang="en-GB" sz="2000" i="1" dirty="0">
                <a:solidFill>
                  <a:schemeClr val="tx1">
                    <a:lumMod val="65000"/>
                    <a:lumOff val="35000"/>
                  </a:schemeClr>
                </a:solidFill>
              </a:rPr>
              <a:t>webinars</a:t>
            </a:r>
            <a:r>
              <a:rPr lang="en-GB" sz="2000" dirty="0">
                <a:solidFill>
                  <a:schemeClr val="tx1">
                    <a:lumMod val="65000"/>
                    <a:lumOff val="35000"/>
                  </a:schemeClr>
                </a:solidFill>
              </a:rPr>
              <a:t>). </a:t>
            </a:r>
          </a:p>
          <a:p>
            <a:pPr marL="342000" indent="-342000">
              <a:spcAft>
                <a:spcPts val="600"/>
              </a:spcAft>
              <a:buFont typeface="Arial" panose="020B0604020202020204" pitchFamily="34" charset="0"/>
              <a:buChar char="•"/>
            </a:pPr>
            <a:r>
              <a:rPr lang="en-GB" sz="2000" b="1" dirty="0">
                <a:solidFill>
                  <a:schemeClr val="tx1">
                    <a:lumMod val="65000"/>
                    <a:lumOff val="35000"/>
                  </a:schemeClr>
                </a:solidFill>
              </a:rPr>
              <a:t>Organised</a:t>
            </a:r>
            <a:r>
              <a:rPr lang="en-GB" sz="2000" dirty="0">
                <a:solidFill>
                  <a:schemeClr val="tx1">
                    <a:lumMod val="65000"/>
                    <a:lumOff val="35000"/>
                  </a:schemeClr>
                </a:solidFill>
              </a:rPr>
              <a:t> and </a:t>
            </a:r>
            <a:r>
              <a:rPr lang="en-GB" sz="2000" b="1" dirty="0">
                <a:solidFill>
                  <a:schemeClr val="tx1">
                    <a:lumMod val="65000"/>
                    <a:lumOff val="35000"/>
                  </a:schemeClr>
                </a:solidFill>
              </a:rPr>
              <a:t>supported</a:t>
            </a:r>
            <a:r>
              <a:rPr lang="en-GB" sz="2000" dirty="0">
                <a:solidFill>
                  <a:schemeClr val="tx1">
                    <a:lumMod val="65000"/>
                    <a:lumOff val="35000"/>
                  </a:schemeClr>
                </a:solidFill>
              </a:rPr>
              <a:t> by an organisation.</a:t>
            </a:r>
          </a:p>
          <a:p>
            <a:pPr marL="342000" indent="-342000">
              <a:spcAft>
                <a:spcPts val="600"/>
              </a:spcAft>
              <a:buFont typeface="Arial" panose="020B0604020202020204" pitchFamily="34" charset="0"/>
              <a:buChar char="•"/>
            </a:pPr>
            <a:r>
              <a:rPr lang="en-GB" sz="2000" dirty="0">
                <a:solidFill>
                  <a:schemeClr val="tx1">
                    <a:lumMod val="65000"/>
                    <a:lumOff val="35000"/>
                  </a:schemeClr>
                </a:solidFill>
              </a:rPr>
              <a:t>With the core objective being to </a:t>
            </a:r>
            <a:r>
              <a:rPr lang="en-GB" sz="2000" b="1" dirty="0">
                <a:solidFill>
                  <a:schemeClr val="tx1">
                    <a:lumMod val="65000"/>
                    <a:lumOff val="35000"/>
                  </a:schemeClr>
                </a:solidFill>
              </a:rPr>
              <a:t>raise awareness </a:t>
            </a:r>
            <a:r>
              <a:rPr lang="en-GB" sz="2000" dirty="0">
                <a:solidFill>
                  <a:schemeClr val="tx1">
                    <a:lumMod val="65000"/>
                    <a:lumOff val="35000"/>
                  </a:schemeClr>
                </a:solidFill>
              </a:rPr>
              <a:t>of and </a:t>
            </a:r>
            <a:r>
              <a:rPr lang="en-GB" sz="2000" b="1" dirty="0">
                <a:solidFill>
                  <a:schemeClr val="tx1">
                    <a:lumMod val="65000"/>
                    <a:lumOff val="35000"/>
                  </a:schemeClr>
                </a:solidFill>
              </a:rPr>
              <a:t>increase</a:t>
            </a:r>
            <a:r>
              <a:rPr lang="en-GB" sz="2000" dirty="0">
                <a:solidFill>
                  <a:schemeClr val="tx1">
                    <a:lumMod val="65000"/>
                    <a:lumOff val="35000"/>
                  </a:schemeClr>
                </a:solidFill>
              </a:rPr>
              <a:t> </a:t>
            </a:r>
            <a:r>
              <a:rPr lang="en-GB" sz="2000" b="1" dirty="0">
                <a:solidFill>
                  <a:schemeClr val="tx1">
                    <a:lumMod val="65000"/>
                    <a:lumOff val="35000"/>
                  </a:schemeClr>
                </a:solidFill>
              </a:rPr>
              <a:t>impact</a:t>
            </a:r>
            <a:r>
              <a:rPr lang="en-GB" sz="2000" dirty="0">
                <a:solidFill>
                  <a:schemeClr val="tx1">
                    <a:lumMod val="65000"/>
                    <a:lumOff val="35000"/>
                  </a:schemeClr>
                </a:solidFill>
              </a:rPr>
              <a:t> of RDA </a:t>
            </a:r>
            <a:r>
              <a:rPr lang="en-GB" sz="2000" i="1" dirty="0">
                <a:solidFill>
                  <a:schemeClr val="tx1">
                    <a:lumMod val="65000"/>
                    <a:lumOff val="35000"/>
                  </a:schemeClr>
                </a:solidFill>
              </a:rPr>
              <a:t>activities</a:t>
            </a:r>
            <a:r>
              <a:rPr lang="en-GB" sz="2000" dirty="0">
                <a:solidFill>
                  <a:schemeClr val="tx1">
                    <a:lumMod val="65000"/>
                    <a:lumOff val="35000"/>
                  </a:schemeClr>
                </a:solidFill>
              </a:rPr>
              <a:t> and </a:t>
            </a:r>
            <a:r>
              <a:rPr lang="en-GB" sz="2000" i="1" dirty="0">
                <a:solidFill>
                  <a:schemeClr val="tx1">
                    <a:lumMod val="65000"/>
                    <a:lumOff val="35000"/>
                  </a:schemeClr>
                </a:solidFill>
              </a:rPr>
              <a:t>outputs</a:t>
            </a:r>
            <a:r>
              <a:rPr lang="en-GB" sz="2000" dirty="0">
                <a:solidFill>
                  <a:schemeClr val="tx1">
                    <a:lumMod val="65000"/>
                    <a:lumOff val="35000"/>
                  </a:schemeClr>
                </a:solidFill>
              </a:rPr>
              <a:t>.</a:t>
            </a:r>
            <a:endParaRPr lang="it-IT" sz="2000" dirty="0">
              <a:solidFill>
                <a:schemeClr val="tx1">
                  <a:lumMod val="65000"/>
                  <a:lumOff val="35000"/>
                </a:schemeClr>
              </a:solidFill>
            </a:endParaRPr>
          </a:p>
        </p:txBody>
      </p:sp>
      <p:pic>
        <p:nvPicPr>
          <p:cNvPr id="12" name="Picture 11">
            <a:extLst>
              <a:ext uri="{FF2B5EF4-FFF2-40B4-BE49-F238E27FC236}">
                <a16:creationId xmlns:a16="http://schemas.microsoft.com/office/drawing/2014/main" id="{BA3B50C7-EB84-D646-B5A5-2416E8B8E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4131" y="3285574"/>
            <a:ext cx="5080000" cy="3568700"/>
          </a:xfrm>
          <a:prstGeom prst="rect">
            <a:avLst/>
          </a:prstGeom>
        </p:spPr>
      </p:pic>
    </p:spTree>
    <p:extLst>
      <p:ext uri="{BB962C8B-B14F-4D97-AF65-F5344CB8AC3E}">
        <p14:creationId xmlns:p14="http://schemas.microsoft.com/office/powerpoint/2010/main" val="3841116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CE2FEE-ACBC-4EB3-BD28-2855DCC602B7}"/>
              </a:ext>
            </a:extLst>
          </p:cNvPr>
          <p:cNvSpPr>
            <a:spLocks noGrp="1"/>
          </p:cNvSpPr>
          <p:nvPr>
            <p:ph type="title"/>
          </p:nvPr>
        </p:nvSpPr>
        <p:spPr>
          <a:xfrm>
            <a:off x="1838364" y="278071"/>
            <a:ext cx="6318649" cy="1454051"/>
          </a:xfrm>
        </p:spPr>
        <p:txBody>
          <a:bodyPr vert="horz" lIns="91440" tIns="45720" rIns="91440" bIns="45720" rtlCol="0" anchor="ctr">
            <a:normAutofit/>
          </a:bodyPr>
          <a:lstStyle/>
          <a:p>
            <a:r>
              <a:rPr lang="en-US" sz="3600" b="1" dirty="0">
                <a:solidFill>
                  <a:schemeClr val="accent2">
                    <a:lumMod val="50000"/>
                  </a:schemeClr>
                </a:solidFill>
              </a:rPr>
              <a:t>What does RDA do?</a:t>
            </a:r>
          </a:p>
        </p:txBody>
      </p:sp>
      <p:sp>
        <p:nvSpPr>
          <p:cNvPr id="3" name="TextBox 2">
            <a:extLst>
              <a:ext uri="{FF2B5EF4-FFF2-40B4-BE49-F238E27FC236}">
                <a16:creationId xmlns:a16="http://schemas.microsoft.com/office/drawing/2014/main" id="{3CCCAFEC-595E-8A46-B06E-BC357839326A}"/>
              </a:ext>
            </a:extLst>
          </p:cNvPr>
          <p:cNvSpPr txBox="1"/>
          <p:nvPr/>
        </p:nvSpPr>
        <p:spPr>
          <a:xfrm>
            <a:off x="328465" y="2640399"/>
            <a:ext cx="5570806" cy="3619241"/>
          </a:xfrm>
          <a:prstGeom prst="rect">
            <a:avLst/>
          </a:prstGeom>
        </p:spPr>
        <p:txBody>
          <a:bodyPr vert="horz" lIns="91440" tIns="45720" rIns="91440" bIns="45720" rtlCol="0" anchor="ctr">
            <a:normAutofit fontScale="92500" lnSpcReduction="20000"/>
          </a:bodyPr>
          <a:lstStyle/>
          <a:p>
            <a:pPr indent="-228600" fontAlgn="base">
              <a:lnSpc>
                <a:spcPct val="90000"/>
              </a:lnSpc>
              <a:spcAft>
                <a:spcPts val="1200"/>
              </a:spcAft>
              <a:buFont typeface="Arial" panose="020B0604020202020204" pitchFamily="34" charset="0"/>
              <a:buChar char="•"/>
            </a:pPr>
            <a:endParaRPr lang="en-US" sz="1000" i="1" dirty="0">
              <a:solidFill>
                <a:srgbClr val="000000"/>
              </a:solidFill>
            </a:endParaRPr>
          </a:p>
          <a:p>
            <a:pPr>
              <a:lnSpc>
                <a:spcPct val="90000"/>
              </a:lnSpc>
            </a:pPr>
            <a:endParaRPr lang="en-US" sz="1000" dirty="0">
              <a:solidFill>
                <a:srgbClr val="000000"/>
              </a:solidFill>
            </a:endParaRPr>
          </a:p>
          <a:p>
            <a:pPr indent="-228600">
              <a:lnSpc>
                <a:spcPct val="90000"/>
              </a:lnSpc>
              <a:buFont typeface="Arial" panose="020B0604020202020204" pitchFamily="34" charset="0"/>
              <a:buChar char="•"/>
            </a:pPr>
            <a:endParaRPr lang="en-US" sz="1000" dirty="0">
              <a:solidFill>
                <a:srgbClr val="000000"/>
              </a:solidFill>
            </a:endParaRPr>
          </a:p>
          <a:p>
            <a:pPr>
              <a:lnSpc>
                <a:spcPct val="90000"/>
              </a:lnSpc>
            </a:pPr>
            <a:r>
              <a:rPr lang="en-US" dirty="0">
                <a:solidFill>
                  <a:schemeClr val="accent2">
                    <a:lumMod val="50000"/>
                  </a:schemeClr>
                </a:solidFill>
              </a:rPr>
              <a:t>RDA members collaborate together across the globe to tackle numerous infrastructure &amp; data sharing challenges related to:</a:t>
            </a:r>
          </a:p>
          <a:p>
            <a:pPr indent="-228600">
              <a:lnSpc>
                <a:spcPct val="90000"/>
              </a:lnSpc>
              <a:buFont typeface="Arial" panose="020B0604020202020204" pitchFamily="34" charset="0"/>
              <a:buChar char="•"/>
            </a:pPr>
            <a:endParaRPr lang="en-US" dirty="0">
              <a:solidFill>
                <a:schemeClr val="accent2">
                  <a:lumMod val="50000"/>
                </a:schemeClr>
              </a:solidFill>
            </a:endParaRP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Reproducibility</a:t>
            </a: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Data preservation</a:t>
            </a: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Best practices for domain repositories</a:t>
            </a: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Legal interoperability</a:t>
            </a: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Data citation</a:t>
            </a: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Data type registries</a:t>
            </a: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Metadata</a:t>
            </a:r>
          </a:p>
          <a:p>
            <a:pPr marL="285750" indent="-228600">
              <a:lnSpc>
                <a:spcPct val="90000"/>
              </a:lnSpc>
              <a:spcAft>
                <a:spcPts val="600"/>
              </a:spcAft>
              <a:buFont typeface="Arial" panose="020B0604020202020204" pitchFamily="34" charset="0"/>
              <a:buChar char="•"/>
            </a:pPr>
            <a:r>
              <a:rPr lang="en-US" dirty="0">
                <a:solidFill>
                  <a:schemeClr val="accent2">
                    <a:lumMod val="50000"/>
                  </a:schemeClr>
                </a:solidFill>
              </a:rPr>
              <a:t>So much more!</a:t>
            </a:r>
          </a:p>
          <a:p>
            <a:pPr>
              <a:lnSpc>
                <a:spcPct val="90000"/>
              </a:lnSpc>
            </a:pPr>
            <a:r>
              <a:rPr lang="en-US" sz="1000" dirty="0">
                <a:solidFill>
                  <a:srgbClr val="000000"/>
                </a:solidFill>
              </a:rPr>
              <a:t> </a:t>
            </a:r>
          </a:p>
        </p:txBody>
      </p:sp>
      <p:sp>
        <p:nvSpPr>
          <p:cNvPr id="74" name="Oval 73">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CD72F13E-92B5-ED4E-99FC-E3B649DBEB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7132" y="57322"/>
            <a:ext cx="2214478" cy="3053649"/>
          </a:xfrm>
          <a:prstGeom prst="rect">
            <a:avLst/>
          </a:prstGeom>
        </p:spPr>
      </p:pic>
      <p:sp>
        <p:nvSpPr>
          <p:cNvPr id="78"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5" descr="A close up of a sign&#10;&#10;Description automatically generated">
            <a:extLst>
              <a:ext uri="{FF2B5EF4-FFF2-40B4-BE49-F238E27FC236}">
                <a16:creationId xmlns:a16="http://schemas.microsoft.com/office/drawing/2014/main" id="{887C79A1-DF33-484C-B07C-8511D85B48B6}"/>
              </a:ext>
            </a:extLst>
          </p:cNvPr>
          <p:cNvPicPr>
            <a:picLocks noChangeAspect="1"/>
          </p:cNvPicPr>
          <p:nvPr/>
        </p:nvPicPr>
        <p:blipFill rotWithShape="1">
          <a:blip r:embed="rId4">
            <a:extLst>
              <a:ext uri="{28A0092B-C50C-407E-A947-70E740481C1C}">
                <a14:useLocalDpi xmlns:a14="http://schemas.microsoft.com/office/drawing/2010/main" val="0"/>
              </a:ext>
            </a:extLst>
          </a:blip>
          <a:srcRect t="10911" r="-1" b="1006"/>
          <a:stretch/>
        </p:blipFill>
        <p:spPr>
          <a:xfrm>
            <a:off x="9496899" y="5176478"/>
            <a:ext cx="2432116" cy="1397822"/>
          </a:xfrm>
          <a:prstGeom prst="rect">
            <a:avLst/>
          </a:prstGeom>
        </p:spPr>
      </p:pic>
      <p:sp>
        <p:nvSpPr>
          <p:cNvPr id="11" name="TextBox 10">
            <a:extLst>
              <a:ext uri="{FF2B5EF4-FFF2-40B4-BE49-F238E27FC236}">
                <a16:creationId xmlns:a16="http://schemas.microsoft.com/office/drawing/2014/main" id="{08CA0334-03B1-334E-80D9-4EF1B7C1FE62}"/>
              </a:ext>
            </a:extLst>
          </p:cNvPr>
          <p:cNvSpPr txBox="1"/>
          <p:nvPr/>
        </p:nvSpPr>
        <p:spPr>
          <a:xfrm>
            <a:off x="393896" y="1454227"/>
            <a:ext cx="6711984" cy="1477328"/>
          </a:xfrm>
          <a:prstGeom prst="rect">
            <a:avLst/>
          </a:prstGeom>
          <a:noFill/>
        </p:spPr>
        <p:txBody>
          <a:bodyPr wrap="square" rtlCol="0">
            <a:spAutoFit/>
          </a:bodyPr>
          <a:lstStyle/>
          <a:p>
            <a:pPr algn="ctr"/>
            <a:r>
              <a:rPr lang="en-US" b="1" i="1" dirty="0">
                <a:solidFill>
                  <a:schemeClr val="tx1">
                    <a:lumMod val="65000"/>
                    <a:lumOff val="35000"/>
                  </a:schemeClr>
                </a:solidFill>
              </a:rPr>
              <a:t>RDA is building the social and technical bridges that enable open sharing of data to achieve its vision of researchers and innovators openly sharing data across technologies, disciplines, and countries to address the grand challenges of society.</a:t>
            </a:r>
            <a:r>
              <a:rPr lang="en-US" i="1" dirty="0">
                <a:solidFill>
                  <a:schemeClr val="tx1">
                    <a:lumMod val="65000"/>
                    <a:lumOff val="35000"/>
                  </a:schemeClr>
                </a:solidFill>
              </a:rPr>
              <a:t> </a:t>
            </a:r>
            <a:r>
              <a:rPr lang="en-US" dirty="0">
                <a:solidFill>
                  <a:schemeClr val="tx1">
                    <a:lumMod val="65000"/>
                    <a:lumOff val="35000"/>
                  </a:schemeClr>
                </a:solidFill>
              </a:rPr>
              <a:t> ​</a:t>
            </a:r>
          </a:p>
          <a:p>
            <a:endParaRPr lang="it-IT" dirty="0"/>
          </a:p>
        </p:txBody>
      </p:sp>
      <p:pic>
        <p:nvPicPr>
          <p:cNvPr id="14" name="Picture 13">
            <a:extLst>
              <a:ext uri="{FF2B5EF4-FFF2-40B4-BE49-F238E27FC236}">
                <a16:creationId xmlns:a16="http://schemas.microsoft.com/office/drawing/2014/main" id="{E0423651-78A4-E54D-911A-332FB9468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0732" y="3639640"/>
            <a:ext cx="1349134" cy="1333803"/>
          </a:xfrm>
          <a:prstGeom prst="rect">
            <a:avLst/>
          </a:prstGeom>
        </p:spPr>
      </p:pic>
    </p:spTree>
    <p:extLst>
      <p:ext uri="{BB962C8B-B14F-4D97-AF65-F5344CB8AC3E}">
        <p14:creationId xmlns:p14="http://schemas.microsoft.com/office/powerpoint/2010/main" val="2094597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5"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screenshot of a cell phone&#10;&#10;Description automatically generated">
            <a:extLst>
              <a:ext uri="{FF2B5EF4-FFF2-40B4-BE49-F238E27FC236}">
                <a16:creationId xmlns:a16="http://schemas.microsoft.com/office/drawing/2014/main" id="{C671FCF2-65EB-41D7-A856-5CE6DCE6E09B}"/>
              </a:ext>
            </a:extLst>
          </p:cNvPr>
          <p:cNvPicPr/>
          <p:nvPr/>
        </p:nvPicPr>
        <p:blipFill rotWithShape="1">
          <a:blip r:embed="rId3">
            <a:alphaModFix/>
            <a:extLst>
              <a:ext uri="{28A0092B-C50C-407E-A947-70E740481C1C}">
                <a14:useLocalDpi xmlns:a14="http://schemas.microsoft.com/office/drawing/2010/main" val="0"/>
              </a:ext>
            </a:extLst>
          </a:blip>
          <a:srcRect t="33694" b="25741"/>
          <a:stretch/>
        </p:blipFill>
        <p:spPr bwMode="auto">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FAA26D3D-D897-4be2-8F04-BA451C77F1D7}">
              <ma14:placeholderFlag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val="1"/>
            </a:ext>
          </a:extLst>
        </p:spPr>
      </p:pic>
      <p:sp>
        <p:nvSpPr>
          <p:cNvPr id="6" name="Content Placeholder 5">
            <a:extLst>
              <a:ext uri="{FF2B5EF4-FFF2-40B4-BE49-F238E27FC236}">
                <a16:creationId xmlns:a16="http://schemas.microsoft.com/office/drawing/2014/main" id="{7AC3CD25-9586-4003-A160-A4DA5E392303}"/>
              </a:ext>
            </a:extLst>
          </p:cNvPr>
          <p:cNvSpPr>
            <a:spLocks noGrp="1"/>
          </p:cNvSpPr>
          <p:nvPr>
            <p:ph idx="1"/>
          </p:nvPr>
        </p:nvSpPr>
        <p:spPr>
          <a:xfrm>
            <a:off x="559944" y="2951654"/>
            <a:ext cx="6219997" cy="3945299"/>
          </a:xfrm>
        </p:spPr>
        <p:txBody>
          <a:bodyPr anchor="ctr">
            <a:normAutofit/>
          </a:bodyPr>
          <a:lstStyle/>
          <a:p>
            <a:pPr marL="372600" lvl="0">
              <a:lnSpc>
                <a:spcPct val="100000"/>
              </a:lnSpc>
              <a:spcBef>
                <a:spcPts val="400"/>
              </a:spcBef>
            </a:pPr>
            <a:r>
              <a:rPr lang="en-GB" sz="1600" b="1" dirty="0">
                <a:solidFill>
                  <a:schemeClr val="tx1">
                    <a:lumMod val="65000"/>
                    <a:lumOff val="35000"/>
                  </a:schemeClr>
                </a:solidFill>
              </a:rPr>
              <a:t>Augmenting</a:t>
            </a:r>
            <a:r>
              <a:rPr lang="en-GB" sz="1600" dirty="0">
                <a:solidFill>
                  <a:schemeClr val="tx1">
                    <a:lumMod val="65000"/>
                    <a:lumOff val="35000"/>
                  </a:schemeClr>
                </a:solidFill>
              </a:rPr>
              <a:t> the worldwide network of international, expert data and information professionals collaborating on research data challenges with organisational representatives;</a:t>
            </a:r>
          </a:p>
          <a:p>
            <a:pPr marL="372600" lvl="0">
              <a:lnSpc>
                <a:spcPct val="100000"/>
              </a:lnSpc>
              <a:spcBef>
                <a:spcPts val="400"/>
              </a:spcBef>
            </a:pPr>
            <a:r>
              <a:rPr lang="en-GB" sz="1600" b="1" dirty="0">
                <a:solidFill>
                  <a:schemeClr val="tx1">
                    <a:lumMod val="65000"/>
                    <a:lumOff val="35000"/>
                  </a:schemeClr>
                </a:solidFill>
              </a:rPr>
              <a:t>Contributing</a:t>
            </a:r>
            <a:r>
              <a:rPr lang="en-GB" sz="1600" dirty="0">
                <a:solidFill>
                  <a:schemeClr val="tx1">
                    <a:lumMod val="65000"/>
                    <a:lumOff val="35000"/>
                  </a:schemeClr>
                </a:solidFill>
              </a:rPr>
              <a:t> to the development and maintenance of high-quality Outputs and Recommendations to solve global, current and relevant data interoperability problems;</a:t>
            </a:r>
          </a:p>
          <a:p>
            <a:pPr marL="372600" lvl="0">
              <a:lnSpc>
                <a:spcPct val="100000"/>
              </a:lnSpc>
              <a:spcBef>
                <a:spcPts val="400"/>
              </a:spcBef>
            </a:pPr>
            <a:r>
              <a:rPr lang="en-GB" sz="1600" b="1" dirty="0">
                <a:solidFill>
                  <a:schemeClr val="tx1">
                    <a:lumMod val="65000"/>
                    <a:lumOff val="35000"/>
                  </a:schemeClr>
                </a:solidFill>
              </a:rPr>
              <a:t>Creating</a:t>
            </a:r>
            <a:r>
              <a:rPr lang="en-GB" sz="1600" dirty="0">
                <a:solidFill>
                  <a:schemeClr val="tx1">
                    <a:lumMod val="65000"/>
                    <a:lumOff val="35000"/>
                  </a:schemeClr>
                </a:solidFill>
              </a:rPr>
              <a:t> and </a:t>
            </a:r>
            <a:r>
              <a:rPr lang="en-GB" sz="1600" b="1" dirty="0">
                <a:solidFill>
                  <a:schemeClr val="tx1">
                    <a:lumMod val="65000"/>
                    <a:lumOff val="35000"/>
                  </a:schemeClr>
                </a:solidFill>
              </a:rPr>
              <a:t>shaping</a:t>
            </a:r>
            <a:r>
              <a:rPr lang="en-GB" sz="1600" dirty="0">
                <a:solidFill>
                  <a:schemeClr val="tx1">
                    <a:lumMod val="65000"/>
                    <a:lumOff val="35000"/>
                  </a:schemeClr>
                </a:solidFill>
              </a:rPr>
              <a:t> RDA's future Recommendations and Outputs, ensuring it is addressing real-world challenges;</a:t>
            </a:r>
          </a:p>
          <a:p>
            <a:pPr marL="372600" lvl="0">
              <a:lnSpc>
                <a:spcPct val="100000"/>
              </a:lnSpc>
              <a:spcBef>
                <a:spcPts val="400"/>
              </a:spcBef>
            </a:pPr>
            <a:r>
              <a:rPr lang="en-GB" sz="1600" b="1" dirty="0">
                <a:solidFill>
                  <a:schemeClr val="tx1">
                    <a:lumMod val="65000"/>
                    <a:lumOff val="35000"/>
                  </a:schemeClr>
                </a:solidFill>
              </a:rPr>
              <a:t>Proposing</a:t>
            </a:r>
            <a:r>
              <a:rPr lang="en-GB" sz="1600" dirty="0">
                <a:solidFill>
                  <a:schemeClr val="tx1">
                    <a:lumMod val="65000"/>
                    <a:lumOff val="35000"/>
                  </a:schemeClr>
                </a:solidFill>
              </a:rPr>
              <a:t> and </a:t>
            </a:r>
            <a:r>
              <a:rPr lang="en-GB" sz="1600" b="1" dirty="0">
                <a:solidFill>
                  <a:schemeClr val="tx1">
                    <a:lumMod val="65000"/>
                    <a:lumOff val="35000"/>
                  </a:schemeClr>
                </a:solidFill>
              </a:rPr>
              <a:t>developing</a:t>
            </a:r>
            <a:r>
              <a:rPr lang="en-GB" sz="1600" dirty="0">
                <a:solidFill>
                  <a:schemeClr val="tx1">
                    <a:lumMod val="65000"/>
                    <a:lumOff val="35000"/>
                  </a:schemeClr>
                </a:solidFill>
              </a:rPr>
              <a:t> solutions as well as use cases to actual data interoperability challenges;</a:t>
            </a:r>
          </a:p>
          <a:p>
            <a:pPr marL="372600" lvl="0">
              <a:lnSpc>
                <a:spcPct val="100000"/>
              </a:lnSpc>
              <a:spcBef>
                <a:spcPts val="400"/>
              </a:spcBef>
            </a:pPr>
            <a:r>
              <a:rPr lang="en-GB" sz="1600" dirty="0">
                <a:solidFill>
                  <a:schemeClr val="tx1">
                    <a:lumMod val="65000"/>
                    <a:lumOff val="35000"/>
                  </a:schemeClr>
                </a:solidFill>
              </a:rPr>
              <a:t>Acting as RDA adopters who </a:t>
            </a:r>
            <a:r>
              <a:rPr lang="en-GB" sz="1600" b="1" dirty="0">
                <a:solidFill>
                  <a:schemeClr val="tx1">
                    <a:lumMod val="65000"/>
                    <a:lumOff val="35000"/>
                  </a:schemeClr>
                </a:solidFill>
              </a:rPr>
              <a:t>amplify</a:t>
            </a:r>
            <a:r>
              <a:rPr lang="en-GB" sz="1600" dirty="0">
                <a:solidFill>
                  <a:schemeClr val="tx1">
                    <a:lumMod val="65000"/>
                    <a:lumOff val="35000"/>
                  </a:schemeClr>
                </a:solidFill>
              </a:rPr>
              <a:t>, </a:t>
            </a:r>
            <a:r>
              <a:rPr lang="en-GB" sz="1600" b="1" dirty="0">
                <a:solidFill>
                  <a:schemeClr val="tx1">
                    <a:lumMod val="65000"/>
                    <a:lumOff val="35000"/>
                  </a:schemeClr>
                </a:solidFill>
              </a:rPr>
              <a:t>direct</a:t>
            </a:r>
            <a:r>
              <a:rPr lang="en-GB" sz="1600" dirty="0">
                <a:solidFill>
                  <a:schemeClr val="tx1">
                    <a:lumMod val="65000"/>
                    <a:lumOff val="35000"/>
                  </a:schemeClr>
                </a:solidFill>
              </a:rPr>
              <a:t>, and </a:t>
            </a:r>
            <a:r>
              <a:rPr lang="en-GB" sz="1600" b="1" dirty="0">
                <a:solidFill>
                  <a:schemeClr val="tx1">
                    <a:lumMod val="65000"/>
                    <a:lumOff val="35000"/>
                  </a:schemeClr>
                </a:solidFill>
              </a:rPr>
              <a:t>promote</a:t>
            </a:r>
            <a:r>
              <a:rPr lang="en-GB" sz="1600" dirty="0">
                <a:solidFill>
                  <a:schemeClr val="tx1">
                    <a:lumMod val="65000"/>
                    <a:lumOff val="35000"/>
                  </a:schemeClr>
                </a:solidFill>
              </a:rPr>
              <a:t> RDA Recommendations for the greatest effect and utility in their communities.</a:t>
            </a:r>
          </a:p>
          <a:p>
            <a:pPr marL="0" indent="0">
              <a:lnSpc>
                <a:spcPct val="100000"/>
              </a:lnSpc>
              <a:spcBef>
                <a:spcPts val="0"/>
              </a:spcBef>
              <a:spcAft>
                <a:spcPts val="600"/>
              </a:spcAft>
              <a:buNone/>
            </a:pPr>
            <a:endParaRPr lang="en-IE" sz="2000" dirty="0">
              <a:solidFill>
                <a:schemeClr val="tx1">
                  <a:lumMod val="65000"/>
                  <a:lumOff val="35000"/>
                </a:schemeClr>
              </a:solidFill>
            </a:endParaRPr>
          </a:p>
        </p:txBody>
      </p:sp>
      <p:sp>
        <p:nvSpPr>
          <p:cNvPr id="17"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Content Placeholder 5" descr="A close up of a sign&#10;&#10;Description automatically generated">
            <a:extLst>
              <a:ext uri="{FF2B5EF4-FFF2-40B4-BE49-F238E27FC236}">
                <a16:creationId xmlns:a16="http://schemas.microsoft.com/office/drawing/2014/main" id="{2F9B153C-39AF-624B-B787-DDA957CB8F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17" y="166296"/>
            <a:ext cx="1930400" cy="1261465"/>
          </a:xfrm>
          <a:prstGeom prst="rect">
            <a:avLst/>
          </a:prstGeom>
        </p:spPr>
      </p:pic>
      <p:sp>
        <p:nvSpPr>
          <p:cNvPr id="2" name="TextBox 1">
            <a:extLst>
              <a:ext uri="{FF2B5EF4-FFF2-40B4-BE49-F238E27FC236}">
                <a16:creationId xmlns:a16="http://schemas.microsoft.com/office/drawing/2014/main" id="{2A4B8AC5-5B4E-934E-B079-4B7096CE35F5}"/>
              </a:ext>
            </a:extLst>
          </p:cNvPr>
          <p:cNvSpPr txBox="1"/>
          <p:nvPr/>
        </p:nvSpPr>
        <p:spPr>
          <a:xfrm>
            <a:off x="592775" y="1466714"/>
            <a:ext cx="5622766" cy="1384995"/>
          </a:xfrm>
          <a:prstGeom prst="rect">
            <a:avLst/>
          </a:prstGeom>
          <a:noFill/>
        </p:spPr>
        <p:txBody>
          <a:bodyPr wrap="square" rtlCol="0">
            <a:spAutoFit/>
          </a:bodyPr>
          <a:lstStyle/>
          <a:p>
            <a:r>
              <a:rPr lang="it-IT" sz="2800" b="1" dirty="0" err="1">
                <a:solidFill>
                  <a:schemeClr val="accent2">
                    <a:lumMod val="50000"/>
                  </a:schemeClr>
                </a:solidFill>
                <a:latin typeface="+mj-lt"/>
              </a:rPr>
              <a:t>What</a:t>
            </a:r>
            <a:r>
              <a:rPr lang="it-IT" sz="2800" b="1" dirty="0">
                <a:solidFill>
                  <a:schemeClr val="accent2">
                    <a:lumMod val="50000"/>
                  </a:schemeClr>
                </a:solidFill>
                <a:latin typeface="+mj-lt"/>
              </a:rPr>
              <a:t> </a:t>
            </a:r>
            <a:r>
              <a:rPr lang="it-IT" sz="2800" b="1" dirty="0" err="1">
                <a:solidFill>
                  <a:schemeClr val="accent2">
                    <a:lumMod val="50000"/>
                  </a:schemeClr>
                </a:solidFill>
                <a:latin typeface="+mj-lt"/>
              </a:rPr>
              <a:t>is</a:t>
            </a:r>
            <a:r>
              <a:rPr lang="it-IT" sz="2800" b="1" dirty="0">
                <a:solidFill>
                  <a:schemeClr val="accent2">
                    <a:lumMod val="50000"/>
                  </a:schemeClr>
                </a:solidFill>
                <a:latin typeface="+mj-lt"/>
              </a:rPr>
              <a:t> the benefit to RDA of </a:t>
            </a:r>
            <a:r>
              <a:rPr lang="it-IT" sz="2800" b="1" dirty="0" err="1">
                <a:solidFill>
                  <a:schemeClr val="accent2">
                    <a:lumMod val="50000"/>
                  </a:schemeClr>
                </a:solidFill>
                <a:latin typeface="+mj-lt"/>
              </a:rPr>
              <a:t>engaging</a:t>
            </a:r>
            <a:r>
              <a:rPr lang="it-IT" sz="2800" b="1" dirty="0">
                <a:solidFill>
                  <a:schemeClr val="accent2">
                    <a:lumMod val="50000"/>
                  </a:schemeClr>
                </a:solidFill>
                <a:latin typeface="+mj-lt"/>
              </a:rPr>
              <a:t> with </a:t>
            </a:r>
            <a:r>
              <a:rPr lang="it-IT" sz="2800" b="1" dirty="0" err="1">
                <a:solidFill>
                  <a:schemeClr val="accent2">
                    <a:lumMod val="50000"/>
                  </a:schemeClr>
                </a:solidFill>
                <a:latin typeface="+mj-lt"/>
              </a:rPr>
              <a:t>organisations</a:t>
            </a:r>
            <a:r>
              <a:rPr lang="it-IT" sz="2800" b="1" dirty="0">
                <a:solidFill>
                  <a:schemeClr val="accent2">
                    <a:lumMod val="50000"/>
                  </a:schemeClr>
                </a:solidFill>
                <a:latin typeface="+mj-lt"/>
              </a:rPr>
              <a:t> </a:t>
            </a:r>
            <a:r>
              <a:rPr lang="it-IT" sz="2800" b="1" dirty="0" err="1">
                <a:solidFill>
                  <a:schemeClr val="accent2">
                    <a:lumMod val="50000"/>
                  </a:schemeClr>
                </a:solidFill>
                <a:latin typeface="+mj-lt"/>
              </a:rPr>
              <a:t>performing</a:t>
            </a:r>
            <a:r>
              <a:rPr lang="it-IT" sz="2800" b="1" dirty="0">
                <a:solidFill>
                  <a:schemeClr val="accent2">
                    <a:lumMod val="50000"/>
                  </a:schemeClr>
                </a:solidFill>
                <a:latin typeface="+mj-lt"/>
              </a:rPr>
              <a:t> </a:t>
            </a:r>
            <a:r>
              <a:rPr lang="it-IT" sz="2800" b="1" dirty="0" err="1">
                <a:solidFill>
                  <a:schemeClr val="accent2">
                    <a:lumMod val="50000"/>
                  </a:schemeClr>
                </a:solidFill>
                <a:latin typeface="+mj-lt"/>
              </a:rPr>
              <a:t>research</a:t>
            </a:r>
            <a:r>
              <a:rPr lang="it-IT" sz="2800" b="1" dirty="0">
                <a:solidFill>
                  <a:schemeClr val="accent2">
                    <a:lumMod val="50000"/>
                  </a:schemeClr>
                </a:solidFill>
                <a:latin typeface="+mj-lt"/>
              </a:rPr>
              <a:t>?</a:t>
            </a:r>
          </a:p>
        </p:txBody>
      </p:sp>
      <p:pic>
        <p:nvPicPr>
          <p:cNvPr id="12" name="Picture 11">
            <a:extLst>
              <a:ext uri="{FF2B5EF4-FFF2-40B4-BE49-F238E27FC236}">
                <a16:creationId xmlns:a16="http://schemas.microsoft.com/office/drawing/2014/main" id="{9ED38F09-6AB5-E845-9025-9785EC5FD2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2423" y="3802589"/>
            <a:ext cx="2628075" cy="2598211"/>
          </a:xfrm>
          <a:prstGeom prst="rect">
            <a:avLst/>
          </a:prstGeom>
        </p:spPr>
      </p:pic>
    </p:spTree>
    <p:extLst>
      <p:ext uri="{BB962C8B-B14F-4D97-AF65-F5344CB8AC3E}">
        <p14:creationId xmlns:p14="http://schemas.microsoft.com/office/powerpoint/2010/main" val="194669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D6CE2FEE-ACBC-4EB3-BD28-2855DCC602B7}"/>
              </a:ext>
            </a:extLst>
          </p:cNvPr>
          <p:cNvSpPr>
            <a:spLocks noGrp="1"/>
          </p:cNvSpPr>
          <p:nvPr>
            <p:ph type="title"/>
          </p:nvPr>
        </p:nvSpPr>
        <p:spPr>
          <a:xfrm>
            <a:off x="804672" y="802955"/>
            <a:ext cx="4977976" cy="1454051"/>
          </a:xfrm>
        </p:spPr>
        <p:txBody>
          <a:bodyPr vert="horz" lIns="91440" tIns="45720" rIns="91440" bIns="45720" rtlCol="0" anchor="ctr">
            <a:normAutofit fontScale="90000"/>
          </a:bodyPr>
          <a:lstStyle/>
          <a:p>
            <a:r>
              <a:rPr lang="en-US" sz="3600" b="1" kern="1200" dirty="0" err="1">
                <a:solidFill>
                  <a:schemeClr val="accent2">
                    <a:lumMod val="50000"/>
                  </a:schemeClr>
                </a:solidFill>
                <a:latin typeface="+mj-lt"/>
                <a:ea typeface="+mj-ea"/>
                <a:cs typeface="+mj-cs"/>
              </a:rPr>
              <a:t>Organisations</a:t>
            </a:r>
            <a:r>
              <a:rPr lang="en-US" sz="3600" b="1" kern="1200" dirty="0">
                <a:solidFill>
                  <a:schemeClr val="accent2">
                    <a:lumMod val="50000"/>
                  </a:schemeClr>
                </a:solidFill>
                <a:latin typeface="+mj-lt"/>
                <a:ea typeface="+mj-ea"/>
                <a:cs typeface="+mj-cs"/>
              </a:rPr>
              <a:t> Performing Research and</a:t>
            </a:r>
            <a:br>
              <a:rPr lang="en-US" sz="3600" b="1" kern="1200" dirty="0">
                <a:solidFill>
                  <a:schemeClr val="accent2">
                    <a:lumMod val="50000"/>
                  </a:schemeClr>
                </a:solidFill>
                <a:latin typeface="+mj-lt"/>
                <a:ea typeface="+mj-ea"/>
                <a:cs typeface="+mj-cs"/>
              </a:rPr>
            </a:br>
            <a:r>
              <a:rPr lang="en-US" sz="3600" b="1" kern="1200" dirty="0">
                <a:solidFill>
                  <a:schemeClr val="accent2">
                    <a:lumMod val="50000"/>
                  </a:schemeClr>
                </a:solidFill>
                <a:latin typeface="+mj-lt"/>
                <a:ea typeface="+mj-ea"/>
                <a:cs typeface="+mj-cs"/>
              </a:rPr>
              <a:t>RDA</a:t>
            </a:r>
          </a:p>
        </p:txBody>
      </p:sp>
      <p:sp>
        <p:nvSpPr>
          <p:cNvPr id="32"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5" descr="A close up of a sign&#10;&#10;Description automatically generated">
            <a:extLst>
              <a:ext uri="{FF2B5EF4-FFF2-40B4-BE49-F238E27FC236}">
                <a16:creationId xmlns:a16="http://schemas.microsoft.com/office/drawing/2014/main" id="{887C79A1-DF33-484C-B07C-8511D85B48B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1017" r="1" b="1114"/>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TextBox 2">
            <a:extLst>
              <a:ext uri="{FF2B5EF4-FFF2-40B4-BE49-F238E27FC236}">
                <a16:creationId xmlns:a16="http://schemas.microsoft.com/office/drawing/2014/main" id="{519884BE-B350-264E-A2EC-A2B47771F9B6}"/>
              </a:ext>
            </a:extLst>
          </p:cNvPr>
          <p:cNvSpPr txBox="1"/>
          <p:nvPr/>
        </p:nvSpPr>
        <p:spPr>
          <a:xfrm>
            <a:off x="804672" y="2421682"/>
            <a:ext cx="5828042" cy="3945299"/>
          </a:xfrm>
          <a:prstGeom prst="rect">
            <a:avLst/>
          </a:prstGeom>
        </p:spPr>
        <p:txBody>
          <a:bodyPr vert="horz" lIns="91440" tIns="45720" rIns="91440" bIns="45720" rtlCol="0" anchor="ctr">
            <a:normAutofit/>
          </a:bodyPr>
          <a:lstStyle/>
          <a:p>
            <a:pPr>
              <a:lnSpc>
                <a:spcPct val="90000"/>
              </a:lnSpc>
              <a:spcAft>
                <a:spcPts val="600"/>
              </a:spcAft>
            </a:pPr>
            <a:r>
              <a:rPr lang="en-US" sz="1900" dirty="0">
                <a:solidFill>
                  <a:schemeClr val="tx1">
                    <a:lumMod val="65000"/>
                    <a:lumOff val="35000"/>
                  </a:schemeClr>
                </a:solidFill>
              </a:rPr>
              <a:t>Please use these slide sets for your own use.</a:t>
            </a:r>
          </a:p>
          <a:p>
            <a:pPr>
              <a:lnSpc>
                <a:spcPct val="90000"/>
              </a:lnSpc>
              <a:spcAft>
                <a:spcPts val="600"/>
              </a:spcAft>
            </a:pPr>
            <a:endParaRPr lang="en-US" sz="1900" dirty="0">
              <a:solidFill>
                <a:schemeClr val="tx1">
                  <a:lumMod val="65000"/>
                  <a:lumOff val="35000"/>
                </a:schemeClr>
              </a:solidFill>
            </a:endParaRPr>
          </a:p>
          <a:p>
            <a:pPr>
              <a:lnSpc>
                <a:spcPct val="90000"/>
              </a:lnSpc>
              <a:spcAft>
                <a:spcPts val="600"/>
              </a:spcAft>
            </a:pPr>
            <a:r>
              <a:rPr lang="en-US" sz="1900" dirty="0">
                <a:solidFill>
                  <a:schemeClr val="tx1">
                    <a:lumMod val="65000"/>
                    <a:lumOff val="35000"/>
                  </a:schemeClr>
                </a:solidFill>
              </a:rPr>
              <a:t>For the complete RDA Value statement for </a:t>
            </a:r>
            <a:r>
              <a:rPr lang="en-US" sz="1900" dirty="0" err="1">
                <a:solidFill>
                  <a:schemeClr val="tx1">
                    <a:lumMod val="65000"/>
                    <a:lumOff val="35000"/>
                  </a:schemeClr>
                </a:solidFill>
              </a:rPr>
              <a:t>Organisations</a:t>
            </a:r>
            <a:r>
              <a:rPr lang="en-US" sz="1900" dirty="0">
                <a:solidFill>
                  <a:schemeClr val="tx1">
                    <a:lumMod val="65000"/>
                    <a:lumOff val="35000"/>
                  </a:schemeClr>
                </a:solidFill>
              </a:rPr>
              <a:t> Performing Research </a:t>
            </a:r>
            <a:r>
              <a:rPr lang="en-US" sz="1900" dirty="0">
                <a:solidFill>
                  <a:schemeClr val="tx1">
                    <a:lumMod val="65000"/>
                    <a:lumOff val="35000"/>
                  </a:schemeClr>
                </a:solidFill>
                <a:hlinkClick r:id="rId4"/>
              </a:rPr>
              <a:t>click here </a:t>
            </a:r>
            <a:endParaRPr lang="en-US" sz="1400" b="1" dirty="0">
              <a:solidFill>
                <a:srgbClr val="000000"/>
              </a:solidFill>
            </a:endParaRPr>
          </a:p>
          <a:p>
            <a:pPr indent="-228600">
              <a:lnSpc>
                <a:spcPct val="90000"/>
              </a:lnSpc>
              <a:spcAft>
                <a:spcPts val="600"/>
              </a:spcAft>
              <a:buFont typeface="Arial" panose="020B0604020202020204" pitchFamily="34" charset="0"/>
              <a:buChar char="•"/>
            </a:pPr>
            <a:endParaRPr lang="en-US" sz="1400" dirty="0">
              <a:solidFill>
                <a:srgbClr val="000000"/>
              </a:solidFill>
            </a:endParaRPr>
          </a:p>
          <a:p>
            <a:pPr>
              <a:lnSpc>
                <a:spcPct val="90000"/>
              </a:lnSpc>
              <a:spcAft>
                <a:spcPts val="600"/>
              </a:spcAft>
            </a:pPr>
            <a:r>
              <a:rPr lang="en-US" sz="1600" dirty="0">
                <a:solidFill>
                  <a:schemeClr val="tx1">
                    <a:lumMod val="65000"/>
                    <a:lumOff val="35000"/>
                  </a:schemeClr>
                </a:solidFill>
              </a:rPr>
              <a:t>Stay up to date with RDA:</a:t>
            </a:r>
          </a:p>
          <a:p>
            <a:pPr fontAlgn="base">
              <a:lnSpc>
                <a:spcPct val="90000"/>
              </a:lnSpc>
              <a:spcAft>
                <a:spcPts val="600"/>
              </a:spcAft>
            </a:pPr>
            <a:r>
              <a:rPr lang="en-US" sz="1600" b="1" dirty="0">
                <a:solidFill>
                  <a:schemeClr val="tx1">
                    <a:lumMod val="65000"/>
                    <a:lumOff val="35000"/>
                  </a:schemeClr>
                </a:solidFill>
              </a:rPr>
              <a:t>Email - </a:t>
            </a:r>
            <a:r>
              <a:rPr lang="en-US" sz="1600" b="1" dirty="0" err="1">
                <a:solidFill>
                  <a:schemeClr val="tx1">
                    <a:lumMod val="65000"/>
                    <a:lumOff val="35000"/>
                  </a:schemeClr>
                </a:solidFill>
              </a:rPr>
              <a:t>enquiries@rd-alliance.org</a:t>
            </a:r>
            <a:r>
              <a:rPr lang="en-US" sz="1600" dirty="0">
                <a:solidFill>
                  <a:schemeClr val="tx1">
                    <a:lumMod val="65000"/>
                    <a:lumOff val="35000"/>
                  </a:schemeClr>
                </a:solidFill>
              </a:rPr>
              <a:t>​</a:t>
            </a:r>
          </a:p>
          <a:p>
            <a:pPr fontAlgn="base">
              <a:lnSpc>
                <a:spcPct val="90000"/>
              </a:lnSpc>
              <a:spcAft>
                <a:spcPts val="600"/>
              </a:spcAft>
            </a:pPr>
            <a:r>
              <a:rPr lang="en-US" sz="1600" b="1" dirty="0">
                <a:solidFill>
                  <a:schemeClr val="tx1">
                    <a:lumMod val="65000"/>
                    <a:lumOff val="35000"/>
                  </a:schemeClr>
                </a:solidFill>
              </a:rPr>
              <a:t>Web - </a:t>
            </a:r>
            <a:r>
              <a:rPr lang="en-US" sz="1600" b="1" dirty="0" err="1">
                <a:solidFill>
                  <a:schemeClr val="tx1">
                    <a:lumMod val="65000"/>
                    <a:lumOff val="35000"/>
                  </a:schemeClr>
                </a:solidFill>
              </a:rPr>
              <a:t>www.rd-alliance.org</a:t>
            </a:r>
            <a:r>
              <a:rPr lang="en-US" sz="1600" dirty="0">
                <a:solidFill>
                  <a:schemeClr val="tx1">
                    <a:lumMod val="65000"/>
                    <a:lumOff val="35000"/>
                  </a:schemeClr>
                </a:solidFill>
              </a:rPr>
              <a:t>​</a:t>
            </a:r>
          </a:p>
          <a:p>
            <a:pPr fontAlgn="base">
              <a:lnSpc>
                <a:spcPct val="90000"/>
              </a:lnSpc>
              <a:spcAft>
                <a:spcPts val="600"/>
              </a:spcAft>
            </a:pPr>
            <a:r>
              <a:rPr lang="en-US" sz="1600" b="1" dirty="0">
                <a:solidFill>
                  <a:schemeClr val="tx1">
                    <a:lumMod val="65000"/>
                    <a:lumOff val="35000"/>
                  </a:schemeClr>
                </a:solidFill>
              </a:rPr>
              <a:t>Twitter - @</a:t>
            </a:r>
            <a:r>
              <a:rPr lang="en-US" sz="1600" b="1" dirty="0" err="1">
                <a:solidFill>
                  <a:schemeClr val="tx1">
                    <a:lumMod val="65000"/>
                    <a:lumOff val="35000"/>
                  </a:schemeClr>
                </a:solidFill>
              </a:rPr>
              <a:t>resdatall</a:t>
            </a:r>
            <a:r>
              <a:rPr lang="en-US" sz="1600" dirty="0">
                <a:solidFill>
                  <a:schemeClr val="tx1">
                    <a:lumMod val="65000"/>
                    <a:lumOff val="35000"/>
                  </a:schemeClr>
                </a:solidFill>
              </a:rPr>
              <a:t>​</a:t>
            </a:r>
          </a:p>
          <a:p>
            <a:pPr fontAlgn="base">
              <a:lnSpc>
                <a:spcPct val="90000"/>
              </a:lnSpc>
              <a:spcAft>
                <a:spcPts val="600"/>
              </a:spcAft>
            </a:pPr>
            <a:r>
              <a:rPr lang="en-US" sz="1600" b="1" dirty="0">
                <a:solidFill>
                  <a:schemeClr val="tx1">
                    <a:lumMod val="65000"/>
                    <a:lumOff val="35000"/>
                  </a:schemeClr>
                </a:solidFill>
              </a:rPr>
              <a:t>LinkedIn - </a:t>
            </a:r>
            <a:r>
              <a:rPr lang="en-US" sz="1600" b="1" dirty="0" err="1">
                <a:solidFill>
                  <a:schemeClr val="tx1">
                    <a:lumMod val="65000"/>
                    <a:lumOff val="35000"/>
                  </a:schemeClr>
                </a:solidFill>
              </a:rPr>
              <a:t>www.linkedin.com</a:t>
            </a:r>
            <a:r>
              <a:rPr lang="en-US" sz="1600" b="1" dirty="0">
                <a:solidFill>
                  <a:schemeClr val="tx1">
                    <a:lumMod val="65000"/>
                    <a:lumOff val="35000"/>
                  </a:schemeClr>
                </a:solidFill>
              </a:rPr>
              <a:t>/in/</a:t>
            </a:r>
            <a:r>
              <a:rPr lang="en-US" sz="1600" b="1" dirty="0" err="1">
                <a:solidFill>
                  <a:schemeClr val="tx1">
                    <a:lumMod val="65000"/>
                    <a:lumOff val="35000"/>
                  </a:schemeClr>
                </a:solidFill>
              </a:rPr>
              <a:t>ResearchDataAlliance</a:t>
            </a:r>
            <a:r>
              <a:rPr lang="en-US" sz="1600" dirty="0">
                <a:solidFill>
                  <a:schemeClr val="tx1">
                    <a:lumMod val="65000"/>
                    <a:lumOff val="35000"/>
                  </a:schemeClr>
                </a:solidFill>
              </a:rPr>
              <a:t>​</a:t>
            </a:r>
          </a:p>
          <a:p>
            <a:pPr>
              <a:lnSpc>
                <a:spcPct val="90000"/>
              </a:lnSpc>
              <a:spcAft>
                <a:spcPts val="600"/>
              </a:spcAft>
            </a:pPr>
            <a:r>
              <a:rPr lang="en-US" sz="1600" b="1" dirty="0">
                <a:solidFill>
                  <a:schemeClr val="tx1">
                    <a:lumMod val="65000"/>
                    <a:lumOff val="35000"/>
                  </a:schemeClr>
                </a:solidFill>
              </a:rPr>
              <a:t>Hilary </a:t>
            </a:r>
            <a:r>
              <a:rPr lang="en-US" sz="1600" b="1" dirty="0" err="1">
                <a:solidFill>
                  <a:schemeClr val="tx1">
                    <a:lumMod val="65000"/>
                    <a:lumOff val="35000"/>
                  </a:schemeClr>
                </a:solidFill>
              </a:rPr>
              <a:t>Hanahoe</a:t>
            </a:r>
            <a:r>
              <a:rPr lang="en-US" sz="1600" b="1" dirty="0">
                <a:solidFill>
                  <a:schemeClr val="tx1">
                    <a:lumMod val="65000"/>
                    <a:lumOff val="35000"/>
                  </a:schemeClr>
                </a:solidFill>
              </a:rPr>
              <a:t>, Secretary General RDA – 	</a:t>
            </a:r>
            <a:r>
              <a:rPr lang="en-US" sz="1600" b="1" dirty="0">
                <a:solidFill>
                  <a:schemeClr val="tx1">
                    <a:lumMod val="65000"/>
                    <a:lumOff val="35000"/>
                  </a:schemeClr>
                </a:solidFill>
                <a:hlinkClick r:id="rId5">
                  <a:extLst>
                    <a:ext uri="{A12FA001-AC4F-418D-AE19-62706E023703}">
                      <ahyp:hlinkClr xmlns:ahyp="http://schemas.microsoft.com/office/drawing/2018/hyperlinkcolor" val="tx"/>
                    </a:ext>
                  </a:extLst>
                </a:hlinkClick>
              </a:rPr>
              <a:t>hilary.hanahoe@rda-foundation.org</a:t>
            </a:r>
            <a:endParaRPr lang="en-US" sz="1600" b="1" dirty="0">
              <a:solidFill>
                <a:schemeClr val="tx1">
                  <a:lumMod val="65000"/>
                  <a:lumOff val="35000"/>
                </a:schemeClr>
              </a:solidFill>
            </a:endParaRPr>
          </a:p>
          <a:p>
            <a:pPr>
              <a:lnSpc>
                <a:spcPct val="90000"/>
              </a:lnSpc>
              <a:spcAft>
                <a:spcPts val="600"/>
              </a:spcAft>
            </a:pPr>
            <a:r>
              <a:rPr lang="en-US" sz="1600" b="1" dirty="0">
                <a:solidFill>
                  <a:schemeClr val="tx1">
                    <a:lumMod val="65000"/>
                    <a:lumOff val="35000"/>
                  </a:schemeClr>
                </a:solidFill>
              </a:rPr>
              <a:t>Twitter - @</a:t>
            </a:r>
            <a:r>
              <a:rPr lang="en-US" sz="1600" b="1" dirty="0" err="1">
                <a:solidFill>
                  <a:schemeClr val="tx1">
                    <a:lumMod val="65000"/>
                    <a:lumOff val="35000"/>
                  </a:schemeClr>
                </a:solidFill>
              </a:rPr>
              <a:t>hilaryhanahoe</a:t>
            </a:r>
            <a:endParaRPr lang="en-US" sz="1600" b="1" dirty="0">
              <a:solidFill>
                <a:schemeClr val="tx1">
                  <a:lumMod val="65000"/>
                  <a:lumOff val="35000"/>
                </a:schemeClr>
              </a:solidFill>
            </a:endParaRPr>
          </a:p>
        </p:txBody>
      </p:sp>
      <p:sp>
        <p:nvSpPr>
          <p:cNvPr id="34"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EFBDDB65-5178-A940-B71C-3762C18896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8361" y="4304371"/>
            <a:ext cx="4277259" cy="2489976"/>
          </a:xfrm>
          <a:prstGeom prst="rect">
            <a:avLst/>
          </a:prstGeom>
        </p:spPr>
      </p:pic>
      <p:pic>
        <p:nvPicPr>
          <p:cNvPr id="11" name="Picture 10">
            <a:extLst>
              <a:ext uri="{FF2B5EF4-FFF2-40B4-BE49-F238E27FC236}">
                <a16:creationId xmlns:a16="http://schemas.microsoft.com/office/drawing/2014/main" id="{31236800-D5DA-4D43-B136-9BC7ED6585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9512" y="4070195"/>
            <a:ext cx="4277259" cy="2724152"/>
          </a:xfrm>
          <a:prstGeom prst="rect">
            <a:avLst/>
          </a:prstGeom>
        </p:spPr>
      </p:pic>
    </p:spTree>
    <p:extLst>
      <p:ext uri="{BB962C8B-B14F-4D97-AF65-F5344CB8AC3E}">
        <p14:creationId xmlns:p14="http://schemas.microsoft.com/office/powerpoint/2010/main" val="147830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close up of a sign&#10;&#10;Description automatically generated">
            <a:extLst>
              <a:ext uri="{FF2B5EF4-FFF2-40B4-BE49-F238E27FC236}">
                <a16:creationId xmlns:a16="http://schemas.microsoft.com/office/drawing/2014/main" id="{32677863-A2A4-4340-BD99-857CDC4D753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521" b="2273"/>
          <a:stretch/>
        </p:blipFill>
        <p:spPr>
          <a:xfrm>
            <a:off x="20" y="10"/>
            <a:ext cx="12191980" cy="6857990"/>
          </a:xfrm>
          <a:prstGeom prst="rect">
            <a:avLst/>
          </a:prstGeom>
        </p:spPr>
      </p:pic>
    </p:spTree>
    <p:extLst>
      <p:ext uri="{BB962C8B-B14F-4D97-AF65-F5344CB8AC3E}">
        <p14:creationId xmlns:p14="http://schemas.microsoft.com/office/powerpoint/2010/main" val="16649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CE2FEE-ACBC-4EB3-BD28-2855DCC602B7}"/>
              </a:ext>
            </a:extLst>
          </p:cNvPr>
          <p:cNvSpPr>
            <a:spLocks noGrp="1"/>
          </p:cNvSpPr>
          <p:nvPr>
            <p:ph type="title"/>
          </p:nvPr>
        </p:nvSpPr>
        <p:spPr>
          <a:xfrm>
            <a:off x="5457206" y="802955"/>
            <a:ext cx="5614875" cy="1454051"/>
          </a:xfrm>
        </p:spPr>
        <p:txBody>
          <a:bodyPr>
            <a:normAutofit/>
          </a:bodyPr>
          <a:lstStyle/>
          <a:p>
            <a:r>
              <a:rPr lang="en-IE" sz="3200" b="1" dirty="0">
                <a:solidFill>
                  <a:schemeClr val="accent2">
                    <a:lumMod val="50000"/>
                  </a:schemeClr>
                </a:solidFill>
              </a:rPr>
              <a:t>Important distinction between the two major components of the Alliance</a:t>
            </a:r>
          </a:p>
        </p:txBody>
      </p:sp>
      <p:sp>
        <p:nvSpPr>
          <p:cNvPr id="1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5" descr="A close up of a sign&#10;&#10;Description automatically generated">
            <a:extLst>
              <a:ext uri="{FF2B5EF4-FFF2-40B4-BE49-F238E27FC236}">
                <a16:creationId xmlns:a16="http://schemas.microsoft.com/office/drawing/2014/main" id="{887C79A1-DF33-484C-B07C-8511D85B4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2244427"/>
            <a:ext cx="3661831" cy="2389344"/>
          </a:xfrm>
          <a:prstGeom prst="rect">
            <a:avLst/>
          </a:prstGeom>
        </p:spPr>
      </p:pic>
      <p:sp>
        <p:nvSpPr>
          <p:cNvPr id="3" name="TextBox 2">
            <a:extLst>
              <a:ext uri="{FF2B5EF4-FFF2-40B4-BE49-F238E27FC236}">
                <a16:creationId xmlns:a16="http://schemas.microsoft.com/office/drawing/2014/main" id="{3CCCAFEC-595E-8A46-B06E-BC357839326A}"/>
              </a:ext>
            </a:extLst>
          </p:cNvPr>
          <p:cNvSpPr txBox="1"/>
          <p:nvPr/>
        </p:nvSpPr>
        <p:spPr>
          <a:xfrm>
            <a:off x="5457206" y="2443084"/>
            <a:ext cx="6004193" cy="4678204"/>
          </a:xfrm>
          <a:prstGeom prst="rect">
            <a:avLst/>
          </a:prstGeom>
          <a:noFill/>
        </p:spPr>
        <p:txBody>
          <a:bodyPr wrap="square" rtlCol="0">
            <a:spAutoFit/>
          </a:bodyPr>
          <a:lstStyle/>
          <a:p>
            <a:pPr marL="342900" indent="-342900" fontAlgn="base">
              <a:buFont typeface="Arial" panose="020B0604020202020204" pitchFamily="34" charset="0"/>
              <a:buChar char="•"/>
            </a:pPr>
            <a:r>
              <a:rPr lang="en" sz="2000" dirty="0">
                <a:solidFill>
                  <a:schemeClr val="tx1">
                    <a:lumMod val="65000"/>
                    <a:lumOff val="35000"/>
                  </a:schemeClr>
                </a:solidFill>
              </a:rPr>
              <a:t>The </a:t>
            </a:r>
            <a:r>
              <a:rPr lang="en" sz="2000" b="1" dirty="0">
                <a:solidFill>
                  <a:schemeClr val="tx1">
                    <a:lumMod val="65000"/>
                    <a:lumOff val="35000"/>
                  </a:schemeClr>
                </a:solidFill>
              </a:rPr>
              <a:t>Work</a:t>
            </a:r>
            <a:r>
              <a:rPr lang="en" sz="2000" dirty="0">
                <a:solidFill>
                  <a:schemeClr val="tx1">
                    <a:lumMod val="65000"/>
                    <a:lumOff val="35000"/>
                  </a:schemeClr>
                </a:solidFill>
              </a:rPr>
              <a:t> of RDA is done by the </a:t>
            </a:r>
            <a:r>
              <a:rPr lang="en" sz="2000" i="1" dirty="0">
                <a:solidFill>
                  <a:schemeClr val="tx1">
                    <a:lumMod val="65000"/>
                    <a:lumOff val="35000"/>
                  </a:schemeClr>
                </a:solidFill>
              </a:rPr>
              <a:t>volunteer community</a:t>
            </a:r>
            <a:r>
              <a:rPr lang="en" sz="2000" dirty="0">
                <a:solidFill>
                  <a:schemeClr val="tx1">
                    <a:lumMod val="65000"/>
                    <a:lumOff val="35000"/>
                  </a:schemeClr>
                </a:solidFill>
              </a:rPr>
              <a:t> through self-formed, focused </a:t>
            </a:r>
            <a:r>
              <a:rPr lang="en" sz="2000" i="1" dirty="0">
                <a:solidFill>
                  <a:schemeClr val="tx1">
                    <a:lumMod val="65000"/>
                    <a:lumOff val="35000"/>
                  </a:schemeClr>
                </a:solidFill>
              </a:rPr>
              <a:t>Working Groups</a:t>
            </a:r>
            <a:r>
              <a:rPr lang="en" sz="2000" dirty="0">
                <a:solidFill>
                  <a:schemeClr val="tx1">
                    <a:lumMod val="65000"/>
                    <a:lumOff val="35000"/>
                  </a:schemeClr>
                </a:solidFill>
              </a:rPr>
              <a:t> and exploratory </a:t>
            </a:r>
            <a:r>
              <a:rPr lang="en" sz="2000" i="1" dirty="0">
                <a:solidFill>
                  <a:schemeClr val="tx1">
                    <a:lumMod val="65000"/>
                    <a:lumOff val="35000"/>
                  </a:schemeClr>
                </a:solidFill>
              </a:rPr>
              <a:t>Interest Groups</a:t>
            </a:r>
            <a:r>
              <a:rPr lang="en" sz="2000" dirty="0">
                <a:solidFill>
                  <a:schemeClr val="tx1">
                    <a:lumMod val="65000"/>
                    <a:lumOff val="35000"/>
                  </a:schemeClr>
                </a:solidFill>
              </a:rPr>
              <a:t> to build the social and technical connections or bridges.</a:t>
            </a:r>
          </a:p>
          <a:p>
            <a:pPr fontAlgn="base"/>
            <a:r>
              <a:rPr lang="en" sz="2000" dirty="0">
                <a:solidFill>
                  <a:schemeClr val="tx1">
                    <a:lumMod val="65000"/>
                    <a:lumOff val="35000"/>
                  </a:schemeClr>
                </a:solidFill>
              </a:rPr>
              <a:t> </a:t>
            </a:r>
          </a:p>
          <a:p>
            <a:pPr marL="342900" indent="-342900" fontAlgn="base">
              <a:buFont typeface="Arial" panose="020B0604020202020204" pitchFamily="34" charset="0"/>
              <a:buChar char="•"/>
            </a:pPr>
            <a:r>
              <a:rPr lang="en" sz="2000" dirty="0">
                <a:solidFill>
                  <a:schemeClr val="tx1">
                    <a:lumMod val="65000"/>
                    <a:lumOff val="35000"/>
                  </a:schemeClr>
                </a:solidFill>
              </a:rPr>
              <a:t>The </a:t>
            </a:r>
            <a:r>
              <a:rPr lang="en" sz="2000" b="1" dirty="0">
                <a:solidFill>
                  <a:schemeClr val="tx1">
                    <a:lumMod val="65000"/>
                    <a:lumOff val="35000"/>
                  </a:schemeClr>
                </a:solidFill>
              </a:rPr>
              <a:t>Business</a:t>
            </a:r>
            <a:r>
              <a:rPr lang="en" sz="2000" dirty="0">
                <a:solidFill>
                  <a:schemeClr val="tx1">
                    <a:lumMod val="65000"/>
                    <a:lumOff val="35000"/>
                  </a:schemeClr>
                </a:solidFill>
              </a:rPr>
              <a:t> of RDA is to support that </a:t>
            </a:r>
            <a:r>
              <a:rPr lang="en" sz="2000" i="1" dirty="0">
                <a:solidFill>
                  <a:schemeClr val="tx1">
                    <a:lumMod val="65000"/>
                    <a:lumOff val="35000"/>
                  </a:schemeClr>
                </a:solidFill>
              </a:rPr>
              <a:t>community</a:t>
            </a:r>
            <a:r>
              <a:rPr lang="en" sz="2000" dirty="0">
                <a:solidFill>
                  <a:schemeClr val="tx1">
                    <a:lumMod val="65000"/>
                    <a:lumOff val="35000"/>
                  </a:schemeClr>
                </a:solidFill>
              </a:rPr>
              <a:t> and facilitate the </a:t>
            </a:r>
            <a:r>
              <a:rPr lang="en" sz="2000" b="1" dirty="0">
                <a:solidFill>
                  <a:schemeClr val="tx1">
                    <a:lumMod val="65000"/>
                    <a:lumOff val="35000"/>
                  </a:schemeClr>
                </a:solidFill>
              </a:rPr>
              <a:t>building and using of the bridges </a:t>
            </a:r>
            <a:r>
              <a:rPr lang="en" sz="2000" dirty="0">
                <a:solidFill>
                  <a:schemeClr val="tx1">
                    <a:lumMod val="65000"/>
                    <a:lumOff val="35000"/>
                  </a:schemeClr>
                </a:solidFill>
              </a:rPr>
              <a:t>that enable open sharing of data.</a:t>
            </a:r>
            <a:r>
              <a:rPr lang="en" sz="2000" dirty="0"/>
              <a:t> </a:t>
            </a:r>
          </a:p>
          <a:p>
            <a:pPr fontAlgn="base">
              <a:spcAft>
                <a:spcPts val="1200"/>
              </a:spcAft>
            </a:pPr>
            <a:r>
              <a:rPr lang="en-US" dirty="0"/>
              <a:t> </a:t>
            </a:r>
          </a:p>
          <a:p>
            <a:pPr fontAlgn="base">
              <a:spcAft>
                <a:spcPts val="1200"/>
              </a:spcAft>
            </a:pPr>
            <a:r>
              <a:rPr lang="en" i="1" dirty="0">
                <a:solidFill>
                  <a:schemeClr val="tx1">
                    <a:lumMod val="65000"/>
                    <a:lumOff val="35000"/>
                  </a:schemeClr>
                </a:solidFill>
              </a:rPr>
              <a:t>There are thus a number of different ways for an </a:t>
            </a:r>
            <a:r>
              <a:rPr lang="en" i="1" dirty="0" err="1">
                <a:solidFill>
                  <a:schemeClr val="tx1">
                    <a:lumMod val="65000"/>
                    <a:lumOff val="35000"/>
                  </a:schemeClr>
                </a:solidFill>
              </a:rPr>
              <a:t>organi</a:t>
            </a:r>
            <a:r>
              <a:rPr lang="en-GB" i="1" dirty="0">
                <a:solidFill>
                  <a:schemeClr val="tx1">
                    <a:lumMod val="65000"/>
                    <a:lumOff val="35000"/>
                  </a:schemeClr>
                </a:solidFill>
              </a:rPr>
              <a:t>s</a:t>
            </a:r>
            <a:r>
              <a:rPr lang="en" i="1" dirty="0" err="1">
                <a:solidFill>
                  <a:schemeClr val="tx1">
                    <a:lumMod val="65000"/>
                    <a:lumOff val="35000"/>
                  </a:schemeClr>
                </a:solidFill>
              </a:rPr>
              <a:t>ation</a:t>
            </a:r>
            <a:r>
              <a:rPr lang="en" i="1" dirty="0">
                <a:solidFill>
                  <a:schemeClr val="tx1">
                    <a:lumMod val="65000"/>
                    <a:lumOff val="35000"/>
                  </a:schemeClr>
                </a:solidFill>
              </a:rPr>
              <a:t> performing research to engage with the Research Data Alliance</a:t>
            </a:r>
            <a:r>
              <a:rPr lang="en" sz="1600" i="1" dirty="0">
                <a:solidFill>
                  <a:schemeClr val="tx1">
                    <a:lumMod val="65000"/>
                    <a:lumOff val="35000"/>
                  </a:schemeClr>
                </a:solidFill>
              </a:rPr>
              <a:t>.</a:t>
            </a:r>
          </a:p>
          <a:p>
            <a:pPr fontAlgn="base">
              <a:spcAft>
                <a:spcPts val="1200"/>
              </a:spcAft>
            </a:pPr>
            <a:endParaRPr lang="en-US" dirty="0"/>
          </a:p>
          <a:p>
            <a:endParaRPr lang="it-IT" dirty="0"/>
          </a:p>
        </p:txBody>
      </p:sp>
      <p:pic>
        <p:nvPicPr>
          <p:cNvPr id="5" name="Picture 4">
            <a:extLst>
              <a:ext uri="{FF2B5EF4-FFF2-40B4-BE49-F238E27FC236}">
                <a16:creationId xmlns:a16="http://schemas.microsoft.com/office/drawing/2014/main" id="{A4E105C0-7B80-AD42-893A-10D040582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76580" y="5595582"/>
            <a:ext cx="1117600" cy="1104900"/>
          </a:xfrm>
          <a:prstGeom prst="rect">
            <a:avLst/>
          </a:prstGeom>
        </p:spPr>
      </p:pic>
    </p:spTree>
    <p:extLst>
      <p:ext uri="{BB962C8B-B14F-4D97-AF65-F5344CB8AC3E}">
        <p14:creationId xmlns:p14="http://schemas.microsoft.com/office/powerpoint/2010/main" val="946831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D6CE2FEE-ACBC-4EB3-BD28-2855DCC602B7}"/>
              </a:ext>
            </a:extLst>
          </p:cNvPr>
          <p:cNvSpPr>
            <a:spLocks noGrp="1"/>
          </p:cNvSpPr>
          <p:nvPr>
            <p:ph type="title"/>
          </p:nvPr>
        </p:nvSpPr>
        <p:spPr>
          <a:xfrm>
            <a:off x="804672" y="802955"/>
            <a:ext cx="4977976" cy="1454051"/>
          </a:xfrm>
        </p:spPr>
        <p:txBody>
          <a:bodyPr vert="horz" lIns="91440" tIns="45720" rIns="91440" bIns="45720" rtlCol="0" anchor="ctr">
            <a:normAutofit fontScale="90000"/>
          </a:bodyPr>
          <a:lstStyle/>
          <a:p>
            <a:r>
              <a:rPr lang="en-US" sz="3600" b="1" kern="1200" dirty="0">
                <a:solidFill>
                  <a:schemeClr val="accent2">
                    <a:lumMod val="50000"/>
                  </a:schemeClr>
                </a:solidFill>
                <a:latin typeface="+mj-lt"/>
                <a:ea typeface="+mj-ea"/>
                <a:cs typeface="+mj-cs"/>
              </a:rPr>
              <a:t>Why should </a:t>
            </a:r>
            <a:r>
              <a:rPr lang="en-US" sz="3600" b="1" kern="1200" dirty="0" err="1">
                <a:solidFill>
                  <a:schemeClr val="accent2">
                    <a:lumMod val="50000"/>
                  </a:schemeClr>
                </a:solidFill>
                <a:latin typeface="+mj-lt"/>
                <a:ea typeface="+mj-ea"/>
                <a:cs typeface="+mj-cs"/>
              </a:rPr>
              <a:t>organisations</a:t>
            </a:r>
            <a:r>
              <a:rPr lang="en-US" sz="3600" b="1" kern="1200" dirty="0">
                <a:solidFill>
                  <a:schemeClr val="accent2">
                    <a:lumMod val="50000"/>
                  </a:schemeClr>
                </a:solidFill>
                <a:latin typeface="+mj-lt"/>
                <a:ea typeface="+mj-ea"/>
                <a:cs typeface="+mj-cs"/>
              </a:rPr>
              <a:t> performing research engage with RDA? </a:t>
            </a:r>
            <a:br>
              <a:rPr lang="en-US" sz="3600" b="1" kern="1200" dirty="0">
                <a:solidFill>
                  <a:schemeClr val="accent2">
                    <a:lumMod val="50000"/>
                  </a:schemeClr>
                </a:solidFill>
                <a:latin typeface="+mj-lt"/>
                <a:ea typeface="+mj-ea"/>
                <a:cs typeface="+mj-cs"/>
              </a:rPr>
            </a:br>
            <a:r>
              <a:rPr lang="en-US" sz="3600" b="1" kern="1200" dirty="0">
                <a:solidFill>
                  <a:schemeClr val="accent2">
                    <a:lumMod val="50000"/>
                  </a:schemeClr>
                </a:solidFill>
                <a:latin typeface="+mj-lt"/>
                <a:ea typeface="+mj-ea"/>
                <a:cs typeface="+mj-cs"/>
              </a:rPr>
              <a:t>	</a:t>
            </a:r>
          </a:p>
        </p:txBody>
      </p:sp>
      <p:sp>
        <p:nvSpPr>
          <p:cNvPr id="54"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5" descr="A close up of a sign&#10;&#10;Description automatically generated">
            <a:extLst>
              <a:ext uri="{FF2B5EF4-FFF2-40B4-BE49-F238E27FC236}">
                <a16:creationId xmlns:a16="http://schemas.microsoft.com/office/drawing/2014/main" id="{887C79A1-DF33-484C-B07C-8511D85B48B6}"/>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1017" r="1" b="1114"/>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3" name="TextBox 2">
            <a:extLst>
              <a:ext uri="{FF2B5EF4-FFF2-40B4-BE49-F238E27FC236}">
                <a16:creationId xmlns:a16="http://schemas.microsoft.com/office/drawing/2014/main" id="{3CCCAFEC-595E-8A46-B06E-BC357839326A}"/>
              </a:ext>
            </a:extLst>
          </p:cNvPr>
          <p:cNvSpPr txBox="1"/>
          <p:nvPr/>
        </p:nvSpPr>
        <p:spPr>
          <a:xfrm>
            <a:off x="804672" y="2109746"/>
            <a:ext cx="5828042" cy="3945299"/>
          </a:xfrm>
          <a:prstGeom prst="rect">
            <a:avLst/>
          </a:prstGeom>
        </p:spPr>
        <p:txBody>
          <a:bodyPr vert="horz" lIns="91440" tIns="45720" rIns="91440" bIns="45720" rtlCol="0" anchor="ctr">
            <a:normAutofit/>
          </a:bodyPr>
          <a:lstStyle/>
          <a:p>
            <a:r>
              <a:rPr lang="en-GB" sz="2000" dirty="0">
                <a:solidFill>
                  <a:schemeClr val="tx1">
                    <a:lumMod val="65000"/>
                    <a:lumOff val="35000"/>
                  </a:schemeClr>
                </a:solidFill>
              </a:rPr>
              <a:t>Every research performing organisation has specific responsibilities around the </a:t>
            </a:r>
            <a:r>
              <a:rPr lang="en-GB" sz="2000" b="1" dirty="0">
                <a:solidFill>
                  <a:schemeClr val="tx1">
                    <a:lumMod val="65000"/>
                    <a:lumOff val="35000"/>
                  </a:schemeClr>
                </a:solidFill>
              </a:rPr>
              <a:t>management</a:t>
            </a:r>
            <a:r>
              <a:rPr lang="en-GB" sz="2000" dirty="0">
                <a:solidFill>
                  <a:schemeClr val="tx1">
                    <a:lumMod val="65000"/>
                    <a:lumOff val="35000"/>
                  </a:schemeClr>
                </a:solidFill>
              </a:rPr>
              <a:t> and </a:t>
            </a:r>
            <a:r>
              <a:rPr lang="en-GB" sz="2000" b="1" dirty="0">
                <a:solidFill>
                  <a:schemeClr val="tx1">
                    <a:lumMod val="65000"/>
                    <a:lumOff val="35000"/>
                  </a:schemeClr>
                </a:solidFill>
              </a:rPr>
              <a:t>quality</a:t>
            </a:r>
            <a:r>
              <a:rPr lang="en-GB" sz="2000" dirty="0">
                <a:solidFill>
                  <a:schemeClr val="tx1">
                    <a:lumMod val="65000"/>
                    <a:lumOff val="35000"/>
                  </a:schemeClr>
                </a:solidFill>
              </a:rPr>
              <a:t> of research data outputs created at the organisation.</a:t>
            </a:r>
          </a:p>
          <a:p>
            <a:endParaRPr lang="en-GB" sz="2000" dirty="0">
              <a:solidFill>
                <a:schemeClr val="tx1">
                  <a:lumMod val="65000"/>
                  <a:lumOff val="35000"/>
                </a:schemeClr>
              </a:solidFill>
            </a:endParaRPr>
          </a:p>
          <a:p>
            <a:r>
              <a:rPr lang="en-GB" sz="2000" dirty="0">
                <a:solidFill>
                  <a:schemeClr val="tx1">
                    <a:lumMod val="65000"/>
                    <a:lumOff val="35000"/>
                  </a:schemeClr>
                </a:solidFill>
              </a:rPr>
              <a:t>Shaping and adopting international agreements that affect </a:t>
            </a:r>
            <a:r>
              <a:rPr lang="en-GB" sz="2000" b="1" dirty="0">
                <a:solidFill>
                  <a:schemeClr val="tx1">
                    <a:lumMod val="65000"/>
                    <a:lumOff val="35000"/>
                  </a:schemeClr>
                </a:solidFill>
              </a:rPr>
              <a:t>management</a:t>
            </a:r>
            <a:r>
              <a:rPr lang="en-GB" sz="2000" dirty="0">
                <a:solidFill>
                  <a:schemeClr val="tx1">
                    <a:lumMod val="65000"/>
                    <a:lumOff val="35000"/>
                  </a:schemeClr>
                </a:solidFill>
              </a:rPr>
              <a:t> and </a:t>
            </a:r>
            <a:r>
              <a:rPr lang="en-GB" sz="2000" b="1" dirty="0">
                <a:solidFill>
                  <a:schemeClr val="tx1">
                    <a:lumMod val="65000"/>
                    <a:lumOff val="35000"/>
                  </a:schemeClr>
                </a:solidFill>
              </a:rPr>
              <a:t>quality</a:t>
            </a:r>
            <a:r>
              <a:rPr lang="en-GB" sz="2000" dirty="0">
                <a:solidFill>
                  <a:schemeClr val="tx1">
                    <a:lumMod val="65000"/>
                    <a:lumOff val="35000"/>
                  </a:schemeClr>
                </a:solidFill>
              </a:rPr>
              <a:t> provide a way for the organisation to </a:t>
            </a:r>
            <a:r>
              <a:rPr lang="en-GB" sz="2000" b="1" dirty="0">
                <a:solidFill>
                  <a:schemeClr val="tx1">
                    <a:lumMod val="65000"/>
                    <a:lumOff val="35000"/>
                  </a:schemeClr>
                </a:solidFill>
              </a:rPr>
              <a:t>manage risk </a:t>
            </a:r>
            <a:r>
              <a:rPr lang="en-GB" sz="2000" dirty="0">
                <a:solidFill>
                  <a:schemeClr val="tx1">
                    <a:lumMod val="65000"/>
                    <a:lumOff val="35000"/>
                  </a:schemeClr>
                </a:solidFill>
              </a:rPr>
              <a:t>and </a:t>
            </a:r>
            <a:r>
              <a:rPr lang="en-GB" sz="2000" b="1" dirty="0">
                <a:solidFill>
                  <a:schemeClr val="tx1">
                    <a:lumMod val="65000"/>
                    <a:lumOff val="35000"/>
                  </a:schemeClr>
                </a:solidFill>
              </a:rPr>
              <a:t>create strategic advantage</a:t>
            </a:r>
            <a:r>
              <a:rPr lang="en-GB" sz="2000" dirty="0">
                <a:solidFill>
                  <a:schemeClr val="tx1">
                    <a:lumMod val="65000"/>
                    <a:lumOff val="35000"/>
                  </a:schemeClr>
                </a:solidFill>
              </a:rPr>
              <a:t>.</a:t>
            </a:r>
            <a:endParaRPr lang="en-IE" sz="2000" dirty="0">
              <a:solidFill>
                <a:schemeClr val="tx1">
                  <a:lumMod val="65000"/>
                  <a:lumOff val="35000"/>
                </a:schemeClr>
              </a:solidFill>
            </a:endParaRPr>
          </a:p>
          <a:p>
            <a:pPr>
              <a:lnSpc>
                <a:spcPct val="90000"/>
              </a:lnSpc>
            </a:pPr>
            <a:endParaRPr lang="en-US" sz="1600" dirty="0">
              <a:solidFill>
                <a:srgbClr val="000000"/>
              </a:solidFill>
            </a:endParaRPr>
          </a:p>
        </p:txBody>
      </p:sp>
      <p:sp>
        <p:nvSpPr>
          <p:cNvPr id="56"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DAE9F115-B32A-C549-973C-A0EC7736B5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7386" y="3253922"/>
            <a:ext cx="5080000" cy="3568700"/>
          </a:xfrm>
          <a:prstGeom prst="rect">
            <a:avLst/>
          </a:prstGeom>
        </p:spPr>
      </p:pic>
    </p:spTree>
    <p:extLst>
      <p:ext uri="{BB962C8B-B14F-4D97-AF65-F5344CB8AC3E}">
        <p14:creationId xmlns:p14="http://schemas.microsoft.com/office/powerpoint/2010/main" val="238362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CE2FEE-ACBC-4EB3-BD28-2855DCC602B7}"/>
              </a:ext>
            </a:extLst>
          </p:cNvPr>
          <p:cNvSpPr>
            <a:spLocks noGrp="1"/>
          </p:cNvSpPr>
          <p:nvPr>
            <p:ph type="title"/>
          </p:nvPr>
        </p:nvSpPr>
        <p:spPr>
          <a:xfrm>
            <a:off x="5457206" y="802955"/>
            <a:ext cx="6184667" cy="1454051"/>
          </a:xfrm>
        </p:spPr>
        <p:txBody>
          <a:bodyPr>
            <a:normAutofit fontScale="90000"/>
          </a:bodyPr>
          <a:lstStyle/>
          <a:p>
            <a:r>
              <a:rPr lang="en-IE" sz="3600" b="1" dirty="0">
                <a:solidFill>
                  <a:schemeClr val="accent2">
                    <a:lumMod val="50000"/>
                  </a:schemeClr>
                </a:solidFill>
              </a:rPr>
              <a:t>Solutions and benefits for organisations performing research and their staff</a:t>
            </a:r>
          </a:p>
        </p:txBody>
      </p:sp>
      <p:sp>
        <p:nvSpPr>
          <p:cNvPr id="18"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5" descr="A close up of a sign&#10;&#10;Description automatically generated">
            <a:extLst>
              <a:ext uri="{FF2B5EF4-FFF2-40B4-BE49-F238E27FC236}">
                <a16:creationId xmlns:a16="http://schemas.microsoft.com/office/drawing/2014/main" id="{887C79A1-DF33-484C-B07C-8511D85B4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49" y="2244427"/>
            <a:ext cx="3661831" cy="2389344"/>
          </a:xfrm>
          <a:prstGeom prst="rect">
            <a:avLst/>
          </a:prstGeom>
        </p:spPr>
      </p:pic>
      <p:sp>
        <p:nvSpPr>
          <p:cNvPr id="3" name="TextBox 2">
            <a:extLst>
              <a:ext uri="{FF2B5EF4-FFF2-40B4-BE49-F238E27FC236}">
                <a16:creationId xmlns:a16="http://schemas.microsoft.com/office/drawing/2014/main" id="{3CCCAFEC-595E-8A46-B06E-BC357839326A}"/>
              </a:ext>
            </a:extLst>
          </p:cNvPr>
          <p:cNvSpPr txBox="1"/>
          <p:nvPr/>
        </p:nvSpPr>
        <p:spPr>
          <a:xfrm>
            <a:off x="5457206" y="2375089"/>
            <a:ext cx="6004193" cy="4955203"/>
          </a:xfrm>
          <a:prstGeom prst="rect">
            <a:avLst/>
          </a:prstGeom>
          <a:noFill/>
        </p:spPr>
        <p:txBody>
          <a:bodyPr wrap="square" rtlCol="0">
            <a:spAutoFit/>
          </a:bodyPr>
          <a:lstStyle/>
          <a:p>
            <a:pPr marL="357750" indent="-249750">
              <a:spcAft>
                <a:spcPts val="600"/>
              </a:spcAft>
              <a:buFont typeface="Arial" panose="020B0604020202020204" pitchFamily="34" charset="0"/>
              <a:buChar char="•"/>
            </a:pPr>
            <a:r>
              <a:rPr lang="en-IE" sz="1600" dirty="0">
                <a:solidFill>
                  <a:schemeClr val="tx1">
                    <a:lumMod val="65000"/>
                    <a:lumOff val="35000"/>
                  </a:schemeClr>
                </a:solidFill>
              </a:rPr>
              <a:t>RDA offers a </a:t>
            </a:r>
            <a:r>
              <a:rPr lang="en-IE" sz="1600" b="1" dirty="0">
                <a:solidFill>
                  <a:schemeClr val="tx1">
                    <a:lumMod val="65000"/>
                    <a:lumOff val="35000"/>
                  </a:schemeClr>
                </a:solidFill>
              </a:rPr>
              <a:t>neutral forum </a:t>
            </a:r>
            <a:r>
              <a:rPr lang="en-IE" sz="1600" dirty="0">
                <a:solidFill>
                  <a:schemeClr val="tx1">
                    <a:lumMod val="65000"/>
                    <a:lumOff val="35000"/>
                  </a:schemeClr>
                </a:solidFill>
              </a:rPr>
              <a:t>for </a:t>
            </a:r>
            <a:r>
              <a:rPr lang="en-IE" sz="1600" i="1" dirty="0">
                <a:solidFill>
                  <a:schemeClr val="tx1">
                    <a:lumMod val="65000"/>
                    <a:lumOff val="35000"/>
                  </a:schemeClr>
                </a:solidFill>
              </a:rPr>
              <a:t>research data interoperability</a:t>
            </a:r>
            <a:r>
              <a:rPr lang="en-IE" sz="1600" dirty="0">
                <a:solidFill>
                  <a:schemeClr val="tx1">
                    <a:lumMod val="65000"/>
                    <a:lumOff val="35000"/>
                  </a:schemeClr>
                </a:solidFill>
              </a:rPr>
              <a:t>;</a:t>
            </a:r>
          </a:p>
          <a:p>
            <a:pPr marL="357750" indent="-249750">
              <a:spcAft>
                <a:spcPts val="600"/>
              </a:spcAft>
              <a:buFont typeface="Arial" panose="020B0604020202020204" pitchFamily="34" charset="0"/>
              <a:buChar char="•"/>
            </a:pPr>
            <a:r>
              <a:rPr lang="en-IE" sz="1600" dirty="0">
                <a:solidFill>
                  <a:schemeClr val="tx1">
                    <a:lumMod val="65000"/>
                    <a:lumOff val="35000"/>
                  </a:schemeClr>
                </a:solidFill>
              </a:rPr>
              <a:t>RDA is a </a:t>
            </a:r>
            <a:r>
              <a:rPr lang="en-IE" sz="1600" b="1" dirty="0">
                <a:solidFill>
                  <a:schemeClr val="tx1">
                    <a:lumMod val="65000"/>
                    <a:lumOff val="35000"/>
                  </a:schemeClr>
                </a:solidFill>
              </a:rPr>
              <a:t>global platform </a:t>
            </a:r>
            <a:r>
              <a:rPr lang="en-IE" sz="1600" dirty="0">
                <a:solidFill>
                  <a:schemeClr val="tx1">
                    <a:lumMod val="65000"/>
                    <a:lumOff val="35000"/>
                  </a:schemeClr>
                </a:solidFill>
              </a:rPr>
              <a:t>and</a:t>
            </a:r>
            <a:r>
              <a:rPr lang="en-IE" sz="1600" b="1" dirty="0">
                <a:solidFill>
                  <a:schemeClr val="tx1">
                    <a:lumMod val="65000"/>
                    <a:lumOff val="35000"/>
                  </a:schemeClr>
                </a:solidFill>
              </a:rPr>
              <a:t> network </a:t>
            </a:r>
            <a:r>
              <a:rPr lang="en-IE" sz="1600" dirty="0">
                <a:solidFill>
                  <a:schemeClr val="tx1">
                    <a:lumMod val="65000"/>
                    <a:lumOff val="35000"/>
                  </a:schemeClr>
                </a:solidFill>
              </a:rPr>
              <a:t>offering unique </a:t>
            </a:r>
            <a:r>
              <a:rPr lang="en-IE" sz="1600" i="1" dirty="0">
                <a:solidFill>
                  <a:schemeClr val="tx1">
                    <a:lumMod val="65000"/>
                    <a:lumOff val="35000"/>
                  </a:schemeClr>
                </a:solidFill>
              </a:rPr>
              <a:t>interactive</a:t>
            </a:r>
            <a:r>
              <a:rPr lang="en-IE" sz="1600" dirty="0">
                <a:solidFill>
                  <a:schemeClr val="tx1">
                    <a:lumMod val="65000"/>
                    <a:lumOff val="35000"/>
                  </a:schemeClr>
                </a:solidFill>
              </a:rPr>
              <a:t> and </a:t>
            </a:r>
            <a:r>
              <a:rPr lang="en-IE" sz="1600" i="1" dirty="0">
                <a:solidFill>
                  <a:schemeClr val="tx1">
                    <a:lumMod val="65000"/>
                    <a:lumOff val="35000"/>
                  </a:schemeClr>
                </a:solidFill>
              </a:rPr>
              <a:t>collaborative</a:t>
            </a:r>
            <a:r>
              <a:rPr lang="en-IE" sz="1600" dirty="0">
                <a:solidFill>
                  <a:schemeClr val="tx1">
                    <a:lumMod val="65000"/>
                    <a:lumOff val="35000"/>
                  </a:schemeClr>
                </a:solidFill>
              </a:rPr>
              <a:t> opportunities;</a:t>
            </a:r>
            <a:endParaRPr lang="en-IE" sz="1600" b="1" dirty="0">
              <a:solidFill>
                <a:schemeClr val="tx1">
                  <a:lumMod val="65000"/>
                  <a:lumOff val="35000"/>
                </a:schemeClr>
              </a:solidFill>
            </a:endParaRPr>
          </a:p>
          <a:p>
            <a:pPr marL="357750" indent="-249750">
              <a:spcAft>
                <a:spcPts val="600"/>
              </a:spcAft>
              <a:buFont typeface="Arial" panose="020B0604020202020204" pitchFamily="34" charset="0"/>
              <a:buChar char="•"/>
            </a:pPr>
            <a:r>
              <a:rPr lang="en-IE" sz="1600" dirty="0">
                <a:solidFill>
                  <a:schemeClr val="tx1">
                    <a:lumMod val="65000"/>
                    <a:lumOff val="35000"/>
                  </a:schemeClr>
                </a:solidFill>
              </a:rPr>
              <a:t>RDA groups produce </a:t>
            </a:r>
            <a:r>
              <a:rPr lang="en-IE" sz="1600" b="1" dirty="0">
                <a:solidFill>
                  <a:schemeClr val="tx1">
                    <a:lumMod val="65000"/>
                    <a:lumOff val="35000"/>
                  </a:schemeClr>
                </a:solidFill>
              </a:rPr>
              <a:t>guidelines, tools, methods and infrastructures</a:t>
            </a:r>
            <a:r>
              <a:rPr lang="en-IE" sz="1600" dirty="0">
                <a:solidFill>
                  <a:schemeClr val="tx1">
                    <a:lumMod val="65000"/>
                    <a:lumOff val="35000"/>
                  </a:schemeClr>
                </a:solidFill>
              </a:rPr>
              <a:t> for </a:t>
            </a:r>
            <a:r>
              <a:rPr lang="en-IE" sz="1600" i="1" dirty="0">
                <a:solidFill>
                  <a:schemeClr val="tx1">
                    <a:lumMod val="65000"/>
                    <a:lumOff val="35000"/>
                  </a:schemeClr>
                </a:solidFill>
              </a:rPr>
              <a:t>locating, understanding</a:t>
            </a:r>
            <a:r>
              <a:rPr lang="en-IE" sz="1600" dirty="0">
                <a:solidFill>
                  <a:schemeClr val="tx1">
                    <a:lumMod val="65000"/>
                    <a:lumOff val="35000"/>
                  </a:schemeClr>
                </a:solidFill>
              </a:rPr>
              <a:t> and </a:t>
            </a:r>
            <a:r>
              <a:rPr lang="en-IE" sz="1600" i="1" dirty="0">
                <a:solidFill>
                  <a:schemeClr val="tx1">
                    <a:lumMod val="65000"/>
                    <a:lumOff val="35000"/>
                  </a:schemeClr>
                </a:solidFill>
              </a:rPr>
              <a:t>reusing</a:t>
            </a:r>
            <a:r>
              <a:rPr lang="en-IE" sz="1600" dirty="0">
                <a:solidFill>
                  <a:schemeClr val="tx1">
                    <a:lumMod val="65000"/>
                    <a:lumOff val="35000"/>
                  </a:schemeClr>
                </a:solidFill>
              </a:rPr>
              <a:t> data;</a:t>
            </a:r>
          </a:p>
          <a:p>
            <a:pPr marL="357750" indent="-249750">
              <a:spcAft>
                <a:spcPts val="600"/>
              </a:spcAft>
              <a:buFont typeface="Arial" panose="020B0604020202020204" pitchFamily="34" charset="0"/>
              <a:buChar char="•"/>
            </a:pPr>
            <a:r>
              <a:rPr lang="en-IE" sz="1600" dirty="0">
                <a:solidFill>
                  <a:schemeClr val="tx1">
                    <a:lumMod val="65000"/>
                    <a:lumOff val="35000"/>
                  </a:schemeClr>
                </a:solidFill>
              </a:rPr>
              <a:t>Access to an international forum facilitating the </a:t>
            </a:r>
            <a:r>
              <a:rPr lang="en-IE" sz="1600" b="1" dirty="0">
                <a:solidFill>
                  <a:schemeClr val="tx1">
                    <a:lumMod val="65000"/>
                    <a:lumOff val="35000"/>
                  </a:schemeClr>
                </a:solidFill>
              </a:rPr>
              <a:t>harmonisation integration and/or implementation</a:t>
            </a:r>
            <a:r>
              <a:rPr lang="en-IE" sz="1600" dirty="0">
                <a:solidFill>
                  <a:schemeClr val="tx1">
                    <a:lumMod val="65000"/>
                    <a:lumOff val="35000"/>
                  </a:schemeClr>
                </a:solidFill>
              </a:rPr>
              <a:t> of standards and methods for </a:t>
            </a:r>
            <a:r>
              <a:rPr lang="en-IE" sz="1600" i="1" dirty="0">
                <a:solidFill>
                  <a:schemeClr val="tx1">
                    <a:lumMod val="65000"/>
                    <a:lumOff val="35000"/>
                  </a:schemeClr>
                </a:solidFill>
              </a:rPr>
              <a:t>data interoperability</a:t>
            </a:r>
            <a:r>
              <a:rPr lang="en-IE" sz="1600" dirty="0">
                <a:solidFill>
                  <a:schemeClr val="tx1">
                    <a:lumMod val="65000"/>
                    <a:lumOff val="35000"/>
                  </a:schemeClr>
                </a:solidFill>
              </a:rPr>
              <a:t>;</a:t>
            </a:r>
          </a:p>
          <a:p>
            <a:pPr marL="357750" indent="-249750">
              <a:spcAft>
                <a:spcPts val="600"/>
              </a:spcAft>
              <a:buFont typeface="Arial" panose="020B0604020202020204" pitchFamily="34" charset="0"/>
              <a:buChar char="•"/>
            </a:pPr>
            <a:r>
              <a:rPr lang="en-GB" sz="1600" dirty="0">
                <a:solidFill>
                  <a:schemeClr val="tx1">
                    <a:lumMod val="65000"/>
                    <a:lumOff val="35000"/>
                  </a:schemeClr>
                </a:solidFill>
              </a:rPr>
              <a:t>Opportunities to </a:t>
            </a:r>
            <a:r>
              <a:rPr lang="en-GB" sz="1600" i="1" dirty="0">
                <a:solidFill>
                  <a:schemeClr val="tx1">
                    <a:lumMod val="65000"/>
                    <a:lumOff val="35000"/>
                  </a:schemeClr>
                </a:solidFill>
              </a:rPr>
              <a:t>partner with expertise </a:t>
            </a:r>
            <a:r>
              <a:rPr lang="en-GB" sz="1600" dirty="0">
                <a:solidFill>
                  <a:schemeClr val="tx1">
                    <a:lumMod val="65000"/>
                    <a:lumOff val="35000"/>
                  </a:schemeClr>
                </a:solidFill>
              </a:rPr>
              <a:t>to augment </a:t>
            </a:r>
            <a:r>
              <a:rPr lang="en-GB" sz="1600" b="1" dirty="0">
                <a:solidFill>
                  <a:schemeClr val="tx1">
                    <a:lumMod val="65000"/>
                    <a:lumOff val="35000"/>
                  </a:schemeClr>
                </a:solidFill>
              </a:rPr>
              <a:t>specific communities of interest</a:t>
            </a:r>
            <a:r>
              <a:rPr lang="en-GB" sz="1600" dirty="0">
                <a:solidFill>
                  <a:schemeClr val="tx1">
                    <a:lumMod val="65000"/>
                    <a:lumOff val="35000"/>
                  </a:schemeClr>
                </a:solidFill>
              </a:rPr>
              <a:t> and corresponding data interoperability solutions;</a:t>
            </a:r>
          </a:p>
          <a:p>
            <a:pPr marL="357750" indent="-249750">
              <a:spcAft>
                <a:spcPts val="600"/>
              </a:spcAft>
              <a:buFont typeface="Arial" panose="020B0604020202020204" pitchFamily="34" charset="0"/>
              <a:buChar char="•"/>
            </a:pPr>
            <a:r>
              <a:rPr lang="en-IE" sz="1600" dirty="0">
                <a:solidFill>
                  <a:schemeClr val="tx1">
                    <a:lumMod val="65000"/>
                    <a:lumOff val="35000"/>
                  </a:schemeClr>
                </a:solidFill>
              </a:rPr>
              <a:t>A means of </a:t>
            </a:r>
            <a:r>
              <a:rPr lang="en-IE" sz="1600" b="1" dirty="0">
                <a:solidFill>
                  <a:schemeClr val="tx1">
                    <a:lumMod val="65000"/>
                    <a:lumOff val="35000"/>
                  </a:schemeClr>
                </a:solidFill>
              </a:rPr>
              <a:t>managing institutional risk </a:t>
            </a:r>
            <a:r>
              <a:rPr lang="en-IE" sz="1600" dirty="0">
                <a:solidFill>
                  <a:schemeClr val="tx1">
                    <a:lumMod val="65000"/>
                    <a:lumOff val="35000"/>
                  </a:schemeClr>
                </a:solidFill>
              </a:rPr>
              <a:t>regarding data management and data quality obligations;</a:t>
            </a:r>
          </a:p>
          <a:p>
            <a:pPr marL="357750" indent="-249750">
              <a:spcAft>
                <a:spcPts val="600"/>
              </a:spcAft>
              <a:buFont typeface="Arial" panose="020B0604020202020204" pitchFamily="34" charset="0"/>
              <a:buChar char="•"/>
            </a:pPr>
            <a:r>
              <a:rPr lang="en-IE" sz="1600" dirty="0">
                <a:solidFill>
                  <a:schemeClr val="tx1">
                    <a:lumMod val="65000"/>
                    <a:lumOff val="35000"/>
                  </a:schemeClr>
                </a:solidFill>
              </a:rPr>
              <a:t>Access to an extraordinary </a:t>
            </a:r>
            <a:r>
              <a:rPr lang="en-IE" sz="1600" b="1" dirty="0">
                <a:solidFill>
                  <a:schemeClr val="tx1">
                    <a:lumMod val="65000"/>
                    <a:lumOff val="35000"/>
                  </a:schemeClr>
                </a:solidFill>
              </a:rPr>
              <a:t>network of international colleagues and organisations</a:t>
            </a:r>
          </a:p>
          <a:p>
            <a:pPr fontAlgn="base">
              <a:spcAft>
                <a:spcPts val="600"/>
              </a:spcAft>
            </a:pPr>
            <a:r>
              <a:rPr lang="en-US" dirty="0"/>
              <a:t> ​</a:t>
            </a:r>
          </a:p>
          <a:p>
            <a:endParaRPr lang="it-IT" dirty="0"/>
          </a:p>
        </p:txBody>
      </p:sp>
      <p:pic>
        <p:nvPicPr>
          <p:cNvPr id="12" name="Picture 11">
            <a:extLst>
              <a:ext uri="{FF2B5EF4-FFF2-40B4-BE49-F238E27FC236}">
                <a16:creationId xmlns:a16="http://schemas.microsoft.com/office/drawing/2014/main" id="{BA00CB2E-C6A6-AD4B-8AE6-5B60C9B8C3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0901" y="5175839"/>
            <a:ext cx="1117600" cy="1104900"/>
          </a:xfrm>
          <a:prstGeom prst="rect">
            <a:avLst/>
          </a:prstGeom>
        </p:spPr>
      </p:pic>
    </p:spTree>
    <p:extLst>
      <p:ext uri="{BB962C8B-B14F-4D97-AF65-F5344CB8AC3E}">
        <p14:creationId xmlns:p14="http://schemas.microsoft.com/office/powerpoint/2010/main" val="536493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 name="Rectangle 75">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804672" y="802955"/>
            <a:ext cx="4977976" cy="1454051"/>
          </a:xfrm>
        </p:spPr>
        <p:txBody>
          <a:bodyPr vert="horz" lIns="91440" tIns="45720" rIns="91440" bIns="45720" rtlCol="0" anchor="ctr">
            <a:normAutofit/>
          </a:bodyPr>
          <a:lstStyle/>
          <a:p>
            <a:pPr algn="l"/>
            <a:r>
              <a:rPr lang="en-US" sz="3200" b="1" kern="1200" dirty="0">
                <a:solidFill>
                  <a:schemeClr val="accent2">
                    <a:lumMod val="50000"/>
                  </a:schemeClr>
                </a:solidFill>
                <a:latin typeface="+mj-lt"/>
                <a:ea typeface="+mj-ea"/>
                <a:cs typeface="+mj-cs"/>
              </a:rPr>
              <a:t>How can your organization engage with RDA?</a:t>
            </a:r>
          </a:p>
        </p:txBody>
      </p:sp>
      <p:sp>
        <p:nvSpPr>
          <p:cNvPr id="80"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309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1017" r="1" b="1114"/>
          <a:stretch/>
        </p:blipFill>
        <p:spPr>
          <a:xfrm>
            <a:off x="6632714" y="1"/>
            <a:ext cx="3674754" cy="2106932"/>
          </a:xfrm>
          <a:custGeom>
            <a:avLst/>
            <a:gdLst>
              <a:gd name="connsiteX0" fmla="*/ 21954 w 3674754"/>
              <a:gd name="connsiteY0" fmla="*/ 0 h 2106932"/>
              <a:gd name="connsiteX1" fmla="*/ 3652800 w 3674754"/>
              <a:gd name="connsiteY1" fmla="*/ 0 h 2106932"/>
              <a:gd name="connsiteX2" fmla="*/ 3665268 w 3674754"/>
              <a:gd name="connsiteY2" fmla="*/ 81694 h 2106932"/>
              <a:gd name="connsiteX3" fmla="*/ 3674754 w 3674754"/>
              <a:gd name="connsiteY3" fmla="*/ 269555 h 2106932"/>
              <a:gd name="connsiteX4" fmla="*/ 1837377 w 3674754"/>
              <a:gd name="connsiteY4" fmla="*/ 2106932 h 2106932"/>
              <a:gd name="connsiteX5" fmla="*/ 0 w 3674754"/>
              <a:gd name="connsiteY5" fmla="*/ 269555 h 2106932"/>
              <a:gd name="connsiteX6" fmla="*/ 9486 w 3674754"/>
              <a:gd name="connsiteY6" fmla="*/ 81694 h 2106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sp>
        <p:nvSpPr>
          <p:cNvPr id="2" name="TextBox 1">
            <a:extLst>
              <a:ext uri="{FF2B5EF4-FFF2-40B4-BE49-F238E27FC236}">
                <a16:creationId xmlns:a16="http://schemas.microsoft.com/office/drawing/2014/main" id="{903D9205-4C57-2040-8415-88E4697FD6C6}"/>
              </a:ext>
            </a:extLst>
          </p:cNvPr>
          <p:cNvSpPr txBox="1"/>
          <p:nvPr/>
        </p:nvSpPr>
        <p:spPr>
          <a:xfrm>
            <a:off x="804672" y="2421682"/>
            <a:ext cx="4977578" cy="3639289"/>
          </a:xfrm>
          <a:prstGeom prst="rect">
            <a:avLst/>
          </a:prstGeom>
        </p:spPr>
        <p:txBody>
          <a:bodyPr vert="horz" lIns="91440" tIns="45720" rIns="91440" bIns="45720" rtlCol="0" anchor="ctr">
            <a:normAutofit/>
          </a:bodyPr>
          <a:lstStyle/>
          <a:p>
            <a:pPr marL="342900" indent="-228600" fontAlgn="base">
              <a:lnSpc>
                <a:spcPct val="90000"/>
              </a:lnSpc>
              <a:spcAft>
                <a:spcPts val="600"/>
              </a:spcAft>
              <a:buFont typeface="Arial" panose="020B0604020202020204" pitchFamily="34" charset="0"/>
              <a:buChar char="•"/>
            </a:pPr>
            <a:r>
              <a:rPr lang="en-US" sz="1900" dirty="0">
                <a:solidFill>
                  <a:schemeClr val="tx1">
                    <a:lumMod val="65000"/>
                    <a:lumOff val="35000"/>
                  </a:schemeClr>
                </a:solidFill>
              </a:rPr>
              <a:t>Become a </a:t>
            </a:r>
            <a:r>
              <a:rPr lang="en-US" sz="1900" b="1" dirty="0">
                <a:solidFill>
                  <a:schemeClr val="tx1">
                    <a:lumMod val="65000"/>
                    <a:lumOff val="35000"/>
                  </a:schemeClr>
                </a:solidFill>
              </a:rPr>
              <a:t>Sponsor</a:t>
            </a:r>
            <a:r>
              <a:rPr lang="en-US" sz="1900" dirty="0">
                <a:solidFill>
                  <a:schemeClr val="tx1">
                    <a:lumMod val="65000"/>
                    <a:lumOff val="35000"/>
                  </a:schemeClr>
                </a:solidFill>
              </a:rPr>
              <a:t> of RDA Business and/or Work activities; </a:t>
            </a:r>
          </a:p>
          <a:p>
            <a:pPr marL="342900" indent="-228600" fontAlgn="base">
              <a:lnSpc>
                <a:spcPct val="90000"/>
              </a:lnSpc>
              <a:spcAft>
                <a:spcPts val="600"/>
              </a:spcAft>
              <a:buFont typeface="Arial" panose="020B0604020202020204" pitchFamily="34" charset="0"/>
              <a:buChar char="•"/>
            </a:pPr>
            <a:r>
              <a:rPr lang="en-US" sz="1900" dirty="0">
                <a:solidFill>
                  <a:schemeClr val="tx1">
                    <a:lumMod val="65000"/>
                    <a:lumOff val="35000"/>
                  </a:schemeClr>
                </a:solidFill>
              </a:rPr>
              <a:t>Become a</a:t>
            </a:r>
            <a:r>
              <a:rPr lang="en-US" sz="1900" b="1" dirty="0">
                <a:solidFill>
                  <a:schemeClr val="tx1">
                    <a:lumMod val="65000"/>
                    <a:lumOff val="35000"/>
                  </a:schemeClr>
                </a:solidFill>
              </a:rPr>
              <a:t> Supporter</a:t>
            </a:r>
            <a:r>
              <a:rPr lang="en-US" sz="1900" dirty="0">
                <a:solidFill>
                  <a:schemeClr val="tx1">
                    <a:lumMod val="65000"/>
                    <a:lumOff val="35000"/>
                  </a:schemeClr>
                </a:solidFill>
              </a:rPr>
              <a:t> by contributing to the Business of RDA;</a:t>
            </a:r>
          </a:p>
          <a:p>
            <a:pPr marL="342900" indent="-228600" fontAlgn="base">
              <a:lnSpc>
                <a:spcPct val="90000"/>
              </a:lnSpc>
              <a:spcAft>
                <a:spcPts val="600"/>
              </a:spcAft>
              <a:buFont typeface="Arial" panose="020B0604020202020204" pitchFamily="34" charset="0"/>
              <a:buChar char="•"/>
            </a:pPr>
            <a:r>
              <a:rPr lang="en-US" sz="1900" dirty="0">
                <a:solidFill>
                  <a:schemeClr val="tx1">
                    <a:lumMod val="65000"/>
                    <a:lumOff val="35000"/>
                  </a:schemeClr>
                </a:solidFill>
              </a:rPr>
              <a:t>Join as an </a:t>
            </a:r>
            <a:r>
              <a:rPr lang="en-US" sz="1900" b="1" dirty="0">
                <a:solidFill>
                  <a:schemeClr val="tx1">
                    <a:lumMod val="65000"/>
                    <a:lumOff val="35000"/>
                  </a:schemeClr>
                </a:solidFill>
              </a:rPr>
              <a:t>Organizational Member</a:t>
            </a:r>
            <a:r>
              <a:rPr lang="en-US" sz="1900" dirty="0">
                <a:solidFill>
                  <a:schemeClr val="tx1">
                    <a:lumMod val="65000"/>
                    <a:lumOff val="35000"/>
                  </a:schemeClr>
                </a:solidFill>
              </a:rPr>
              <a:t> with an annual subscription fee;</a:t>
            </a:r>
          </a:p>
          <a:p>
            <a:pPr marL="342900" indent="-228600" fontAlgn="base">
              <a:lnSpc>
                <a:spcPct val="90000"/>
              </a:lnSpc>
              <a:spcAft>
                <a:spcPts val="600"/>
              </a:spcAft>
              <a:buFont typeface="Arial" panose="020B0604020202020204" pitchFamily="34" charset="0"/>
              <a:buChar char="•"/>
            </a:pPr>
            <a:r>
              <a:rPr lang="en-US" sz="1900" dirty="0">
                <a:solidFill>
                  <a:schemeClr val="tx1">
                    <a:lumMod val="65000"/>
                    <a:lumOff val="35000"/>
                  </a:schemeClr>
                </a:solidFill>
              </a:rPr>
              <a:t>Become and </a:t>
            </a:r>
            <a:r>
              <a:rPr lang="en-US" sz="1900" b="1" dirty="0">
                <a:solidFill>
                  <a:schemeClr val="tx1">
                    <a:lumMod val="65000"/>
                    <a:lumOff val="35000"/>
                  </a:schemeClr>
                </a:solidFill>
              </a:rPr>
              <a:t>Individual RDA community member</a:t>
            </a:r>
            <a:r>
              <a:rPr lang="en-US" sz="1900" dirty="0">
                <a:solidFill>
                  <a:schemeClr val="tx1">
                    <a:lumMod val="65000"/>
                    <a:lumOff val="35000"/>
                  </a:schemeClr>
                </a:solidFill>
              </a:rPr>
              <a:t>,</a:t>
            </a:r>
            <a:r>
              <a:rPr lang="en-US" sz="1900" b="1" dirty="0">
                <a:solidFill>
                  <a:schemeClr val="tx1">
                    <a:lumMod val="65000"/>
                    <a:lumOff val="35000"/>
                  </a:schemeClr>
                </a:solidFill>
              </a:rPr>
              <a:t> </a:t>
            </a:r>
            <a:r>
              <a:rPr lang="en-US" sz="1900" dirty="0">
                <a:solidFill>
                  <a:schemeClr val="tx1">
                    <a:lumMod val="65000"/>
                    <a:lumOff val="35000"/>
                  </a:schemeClr>
                </a:solidFill>
              </a:rPr>
              <a:t>free of charge;</a:t>
            </a:r>
          </a:p>
          <a:p>
            <a:pPr indent="-228600">
              <a:lnSpc>
                <a:spcPct val="90000"/>
              </a:lnSpc>
              <a:spcAft>
                <a:spcPts val="600"/>
              </a:spcAft>
              <a:buFont typeface="Arial" panose="020B0604020202020204" pitchFamily="34" charset="0"/>
              <a:buChar char="•"/>
            </a:pPr>
            <a:endParaRPr lang="en-US" sz="1900" dirty="0">
              <a:solidFill>
                <a:srgbClr val="000000"/>
              </a:solidFill>
            </a:endParaRPr>
          </a:p>
        </p:txBody>
      </p:sp>
      <p:sp>
        <p:nvSpPr>
          <p:cNvPr id="82"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5296" y="2922177"/>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2334D6C2-4307-E547-ACA3-E305AD6474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651" y="3241034"/>
            <a:ext cx="5080000" cy="3568700"/>
          </a:xfrm>
          <a:prstGeom prst="rect">
            <a:avLst/>
          </a:prstGeom>
        </p:spPr>
      </p:pic>
    </p:spTree>
    <p:extLst>
      <p:ext uri="{BB962C8B-B14F-4D97-AF65-F5344CB8AC3E}">
        <p14:creationId xmlns:p14="http://schemas.microsoft.com/office/powerpoint/2010/main" val="96093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583895" y="802955"/>
            <a:ext cx="5706736" cy="1454051"/>
          </a:xfrm>
        </p:spPr>
        <p:txBody>
          <a:bodyPr vert="horz" lIns="91440" tIns="45720" rIns="91440" bIns="45720" rtlCol="0" anchor="ctr">
            <a:normAutofit/>
          </a:bodyPr>
          <a:lstStyle/>
          <a:p>
            <a:pPr algn="l"/>
            <a:r>
              <a:rPr lang="en-US" sz="4000" b="1">
                <a:solidFill>
                  <a:schemeClr val="accent2">
                    <a:lumMod val="50000"/>
                  </a:schemeClr>
                </a:solidFill>
              </a:rPr>
              <a:t>RDA Sponsor and Supporter Options</a:t>
            </a:r>
            <a:endParaRPr lang="en-US" sz="4000" b="1" dirty="0">
              <a:solidFill>
                <a:schemeClr val="accent2">
                  <a:lumMod val="50000"/>
                </a:schemeClr>
              </a:solidFill>
            </a:endParaRPr>
          </a:p>
        </p:txBody>
      </p:sp>
      <p:sp>
        <p:nvSpPr>
          <p:cNvPr id="58"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804672" y="2421681"/>
            <a:ext cx="5145024" cy="3935051"/>
          </a:xfrm>
          <a:prstGeom prst="rect">
            <a:avLst/>
          </a:prstGeom>
        </p:spPr>
        <p:txBody>
          <a:bodyPr vert="horz" lIns="91440" tIns="45720" rIns="91440" bIns="45720" rtlCol="0" anchor="ctr">
            <a:normAutofit fontScale="92500" lnSpcReduction="10000"/>
          </a:bodyPr>
          <a:lstStyle/>
          <a:p>
            <a:pPr marL="342900" indent="-342900" fontAlgn="base">
              <a:lnSpc>
                <a:spcPct val="150000"/>
              </a:lnSpc>
              <a:buFont typeface="Arial" panose="020B0604020202020204" pitchFamily="34" charset="0"/>
              <a:buChar char="•"/>
            </a:pPr>
            <a:r>
              <a:rPr lang="en" sz="2200" b="1">
                <a:solidFill>
                  <a:schemeClr val="tx1">
                    <a:lumMod val="65000"/>
                    <a:lumOff val="35000"/>
                  </a:schemeClr>
                </a:solidFill>
              </a:rPr>
              <a:t>Sponsorship</a:t>
            </a:r>
            <a:r>
              <a:rPr lang="en" sz="2200">
                <a:solidFill>
                  <a:schemeClr val="tx1">
                    <a:lumMod val="65000"/>
                    <a:lumOff val="35000"/>
                  </a:schemeClr>
                </a:solidFill>
              </a:rPr>
              <a:t> of RDA Plenary Meetings </a:t>
            </a:r>
          </a:p>
          <a:p>
            <a:pPr marL="342900" indent="-342900" fontAlgn="base">
              <a:lnSpc>
                <a:spcPct val="150000"/>
              </a:lnSpc>
              <a:buFont typeface="Arial" panose="020B0604020202020204" pitchFamily="34" charset="0"/>
              <a:buChar char="•"/>
            </a:pPr>
            <a:r>
              <a:rPr lang="en" sz="2200" b="1">
                <a:solidFill>
                  <a:schemeClr val="tx1">
                    <a:lumMod val="65000"/>
                    <a:lumOff val="35000"/>
                  </a:schemeClr>
                </a:solidFill>
              </a:rPr>
              <a:t>Organisation</a:t>
            </a:r>
            <a:r>
              <a:rPr lang="en" sz="2200">
                <a:solidFill>
                  <a:schemeClr val="tx1">
                    <a:lumMod val="65000"/>
                    <a:lumOff val="35000"/>
                  </a:schemeClr>
                </a:solidFill>
              </a:rPr>
              <a:t> of Research Data Meetings </a:t>
            </a:r>
          </a:p>
          <a:p>
            <a:pPr marL="342900" indent="-342900" fontAlgn="base">
              <a:lnSpc>
                <a:spcPct val="150000"/>
              </a:lnSpc>
              <a:buFont typeface="Arial" panose="020B0604020202020204" pitchFamily="34" charset="0"/>
              <a:buChar char="•"/>
            </a:pPr>
            <a:r>
              <a:rPr lang="en" sz="2200" b="1">
                <a:solidFill>
                  <a:schemeClr val="tx1">
                    <a:lumMod val="65000"/>
                    <a:lumOff val="35000"/>
                  </a:schemeClr>
                </a:solidFill>
              </a:rPr>
              <a:t>Support</a:t>
            </a:r>
            <a:r>
              <a:rPr lang="en" sz="2200">
                <a:solidFill>
                  <a:schemeClr val="tx1">
                    <a:lumMod val="65000"/>
                    <a:lumOff val="35000"/>
                  </a:schemeClr>
                </a:solidFill>
              </a:rPr>
              <a:t> of Data Expert/Fellow/Early Career Programmes </a:t>
            </a:r>
          </a:p>
          <a:p>
            <a:pPr marL="342900" indent="-342900" fontAlgn="base">
              <a:lnSpc>
                <a:spcPct val="150000"/>
              </a:lnSpc>
              <a:buFont typeface="Arial" panose="020B0604020202020204" pitchFamily="34" charset="0"/>
              <a:buChar char="•"/>
            </a:pPr>
            <a:r>
              <a:rPr lang="en" sz="2200" b="1">
                <a:solidFill>
                  <a:schemeClr val="tx1">
                    <a:lumMod val="65000"/>
                    <a:lumOff val="35000"/>
                  </a:schemeClr>
                </a:solidFill>
              </a:rPr>
              <a:t>Test</a:t>
            </a:r>
            <a:r>
              <a:rPr lang="en" sz="2200">
                <a:solidFill>
                  <a:schemeClr val="tx1">
                    <a:lumMod val="65000"/>
                    <a:lumOff val="35000"/>
                  </a:schemeClr>
                </a:solidFill>
              </a:rPr>
              <a:t>, </a:t>
            </a:r>
            <a:r>
              <a:rPr lang="en" sz="2200" b="1">
                <a:solidFill>
                  <a:schemeClr val="tx1">
                    <a:lumMod val="65000"/>
                    <a:lumOff val="35000"/>
                  </a:schemeClr>
                </a:solidFill>
              </a:rPr>
              <a:t>Adopt</a:t>
            </a:r>
            <a:r>
              <a:rPr lang="en" sz="2200">
                <a:solidFill>
                  <a:schemeClr val="tx1">
                    <a:lumMod val="65000"/>
                    <a:lumOff val="35000"/>
                  </a:schemeClr>
                </a:solidFill>
              </a:rPr>
              <a:t> and </a:t>
            </a:r>
            <a:r>
              <a:rPr lang="en" sz="2200" b="1">
                <a:solidFill>
                  <a:schemeClr val="tx1">
                    <a:lumMod val="65000"/>
                    <a:lumOff val="35000"/>
                  </a:schemeClr>
                </a:solidFill>
              </a:rPr>
              <a:t>Implement</a:t>
            </a:r>
            <a:r>
              <a:rPr lang="en" sz="2200">
                <a:solidFill>
                  <a:schemeClr val="tx1">
                    <a:lumMod val="65000"/>
                    <a:lumOff val="35000"/>
                  </a:schemeClr>
                </a:solidFill>
              </a:rPr>
              <a:t> Projects/Pilots </a:t>
            </a:r>
          </a:p>
          <a:p>
            <a:pPr marL="342900" indent="-342900" fontAlgn="base">
              <a:lnSpc>
                <a:spcPct val="150000"/>
              </a:lnSpc>
              <a:buFont typeface="Arial" panose="020B0604020202020204" pitchFamily="34" charset="0"/>
              <a:buChar char="•"/>
            </a:pPr>
            <a:r>
              <a:rPr lang="en" sz="2200" b="1">
                <a:solidFill>
                  <a:schemeClr val="tx1">
                    <a:lumMod val="65000"/>
                    <a:lumOff val="35000"/>
                  </a:schemeClr>
                </a:solidFill>
              </a:rPr>
              <a:t>Support</a:t>
            </a:r>
            <a:r>
              <a:rPr lang="en" sz="2200">
                <a:solidFill>
                  <a:schemeClr val="tx1">
                    <a:lumMod val="65000"/>
                    <a:lumOff val="35000"/>
                  </a:schemeClr>
                </a:solidFill>
              </a:rPr>
              <a:t> of Travel to RDA Plenary Meetings </a:t>
            </a:r>
          </a:p>
          <a:p>
            <a:pPr marL="342900" indent="-342900" fontAlgn="base">
              <a:lnSpc>
                <a:spcPct val="150000"/>
              </a:lnSpc>
              <a:buFont typeface="Arial" panose="020B0604020202020204" pitchFamily="34" charset="0"/>
              <a:buChar char="•"/>
            </a:pPr>
            <a:r>
              <a:rPr lang="en" sz="2200" b="1">
                <a:solidFill>
                  <a:schemeClr val="tx1">
                    <a:lumMod val="65000"/>
                    <a:lumOff val="35000"/>
                  </a:schemeClr>
                </a:solidFill>
              </a:rPr>
              <a:t>Establishment</a:t>
            </a:r>
            <a:r>
              <a:rPr lang="en" sz="2200">
                <a:solidFill>
                  <a:schemeClr val="tx1">
                    <a:lumMod val="65000"/>
                    <a:lumOff val="35000"/>
                  </a:schemeClr>
                </a:solidFill>
              </a:rPr>
              <a:t> of RDA Data Awards/ Scholarships </a:t>
            </a:r>
          </a:p>
          <a:p>
            <a:pPr marL="342900" indent="-342900" fontAlgn="base">
              <a:lnSpc>
                <a:spcPct val="150000"/>
              </a:lnSpc>
              <a:buFont typeface="Arial" panose="020B0604020202020204" pitchFamily="34" charset="0"/>
              <a:buChar char="•"/>
            </a:pPr>
            <a:r>
              <a:rPr lang="en" sz="2200" b="1">
                <a:solidFill>
                  <a:schemeClr val="tx1">
                    <a:lumMod val="65000"/>
                    <a:lumOff val="35000"/>
                  </a:schemeClr>
                </a:solidFill>
              </a:rPr>
              <a:t>Organisation</a:t>
            </a:r>
            <a:r>
              <a:rPr lang="en" sz="2200">
                <a:solidFill>
                  <a:schemeClr val="tx1">
                    <a:lumMod val="65000"/>
                    <a:lumOff val="35000"/>
                  </a:schemeClr>
                </a:solidFill>
              </a:rPr>
              <a:t> of RDA Training/Events</a:t>
            </a:r>
          </a:p>
          <a:p>
            <a:pPr>
              <a:lnSpc>
                <a:spcPct val="90000"/>
              </a:lnSpc>
            </a:pPr>
            <a:endParaRPr lang="en-US" sz="2000" dirty="0">
              <a:solidFill>
                <a:srgbClr val="000000"/>
              </a:solidFill>
            </a:endParaRPr>
          </a:p>
        </p:txBody>
      </p:sp>
      <p:sp>
        <p:nvSpPr>
          <p:cNvPr id="60"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B4683329-FADA-4B4E-95A4-EADF447E30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8294" y="3429000"/>
            <a:ext cx="4812433" cy="3380734"/>
          </a:xfrm>
          <a:prstGeom prst="rect">
            <a:avLst/>
          </a:prstGeom>
        </p:spPr>
      </p:pic>
    </p:spTree>
    <p:extLst>
      <p:ext uri="{BB962C8B-B14F-4D97-AF65-F5344CB8AC3E}">
        <p14:creationId xmlns:p14="http://schemas.microsoft.com/office/powerpoint/2010/main" val="190403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64">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66">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804672" y="802955"/>
            <a:ext cx="5145024" cy="1454051"/>
          </a:xfrm>
        </p:spPr>
        <p:txBody>
          <a:bodyPr vert="horz" lIns="91440" tIns="45720" rIns="91440" bIns="45720" rtlCol="0" anchor="ctr">
            <a:normAutofit/>
          </a:bodyPr>
          <a:lstStyle/>
          <a:p>
            <a:pPr algn="l"/>
            <a:r>
              <a:rPr lang="en-US" sz="3600" b="1" dirty="0">
                <a:solidFill>
                  <a:schemeClr val="accent2">
                    <a:lumMod val="50000"/>
                  </a:schemeClr>
                </a:solidFill>
              </a:rPr>
              <a:t>RDA Plenary Meeting Sponsorship</a:t>
            </a:r>
          </a:p>
        </p:txBody>
      </p:sp>
      <p:sp>
        <p:nvSpPr>
          <p:cNvPr id="75"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804672" y="2421682"/>
            <a:ext cx="5573826" cy="3639289"/>
          </a:xfrm>
          <a:prstGeom prst="rect">
            <a:avLst/>
          </a:prstGeom>
        </p:spPr>
        <p:txBody>
          <a:bodyPr vert="horz" lIns="91440" tIns="45720" rIns="91440" bIns="45720" rtlCol="0" anchor="ctr">
            <a:normAutofit/>
          </a:bodyPr>
          <a:lstStyle/>
          <a:p>
            <a:pPr marL="113400">
              <a:lnSpc>
                <a:spcPct val="90000"/>
              </a:lnSpc>
              <a:spcAft>
                <a:spcPts val="600"/>
              </a:spcAft>
            </a:pPr>
            <a:r>
              <a:rPr lang="en-US" dirty="0">
                <a:solidFill>
                  <a:schemeClr val="tx1">
                    <a:lumMod val="65000"/>
                    <a:lumOff val="35000"/>
                  </a:schemeClr>
                </a:solidFill>
              </a:rPr>
              <a:t>RDA Plenary Meetings:</a:t>
            </a:r>
          </a:p>
          <a:p>
            <a:pPr marL="342000" indent="-228600">
              <a:lnSpc>
                <a:spcPct val="90000"/>
              </a:lnSpc>
              <a:spcAft>
                <a:spcPts val="600"/>
              </a:spcAft>
              <a:buFont typeface="Arial" panose="020B0604020202020204" pitchFamily="34" charset="0"/>
              <a:buChar char="•"/>
            </a:pPr>
            <a:r>
              <a:rPr lang="en-US" dirty="0">
                <a:solidFill>
                  <a:schemeClr val="tx1">
                    <a:lumMod val="65000"/>
                    <a:lumOff val="35000"/>
                  </a:schemeClr>
                </a:solidFill>
              </a:rPr>
              <a:t>are an </a:t>
            </a:r>
            <a:r>
              <a:rPr lang="en-US" b="1" dirty="0">
                <a:solidFill>
                  <a:schemeClr val="tx1">
                    <a:lumMod val="65000"/>
                    <a:lumOff val="35000"/>
                  </a:schemeClr>
                </a:solidFill>
              </a:rPr>
              <a:t>opportunity</a:t>
            </a:r>
            <a:r>
              <a:rPr lang="en-US" dirty="0">
                <a:solidFill>
                  <a:schemeClr val="tx1">
                    <a:lumMod val="65000"/>
                    <a:lumOff val="35000"/>
                  </a:schemeClr>
                </a:solidFill>
              </a:rPr>
              <a:t> for the RDA community members to </a:t>
            </a:r>
            <a:r>
              <a:rPr lang="en-US" b="1" dirty="0">
                <a:solidFill>
                  <a:schemeClr val="tx1">
                    <a:lumMod val="65000"/>
                    <a:lumOff val="35000"/>
                  </a:schemeClr>
                </a:solidFill>
              </a:rPr>
              <a:t>discuss</a:t>
            </a:r>
            <a:r>
              <a:rPr lang="en-US" dirty="0">
                <a:solidFill>
                  <a:schemeClr val="tx1">
                    <a:lumMod val="65000"/>
                    <a:lumOff val="35000"/>
                  </a:schemeClr>
                </a:solidFill>
              </a:rPr>
              <a:t> possible new topics, </a:t>
            </a:r>
            <a:r>
              <a:rPr lang="en-US" b="1" dirty="0">
                <a:solidFill>
                  <a:schemeClr val="tx1">
                    <a:lumMod val="65000"/>
                    <a:lumOff val="35000"/>
                  </a:schemeClr>
                </a:solidFill>
              </a:rPr>
              <a:t>advance</a:t>
            </a:r>
            <a:r>
              <a:rPr lang="en-US" dirty="0">
                <a:solidFill>
                  <a:schemeClr val="tx1">
                    <a:lumMod val="65000"/>
                    <a:lumOff val="35000"/>
                  </a:schemeClr>
                </a:solidFill>
              </a:rPr>
              <a:t> Working and Interest Group activities, and to </a:t>
            </a:r>
            <a:r>
              <a:rPr lang="en-US" b="1" dirty="0">
                <a:solidFill>
                  <a:schemeClr val="tx1">
                    <a:lumMod val="65000"/>
                    <a:lumOff val="35000"/>
                  </a:schemeClr>
                </a:solidFill>
              </a:rPr>
              <a:t>conduct</a:t>
            </a:r>
            <a:r>
              <a:rPr lang="en-US" dirty="0">
                <a:solidFill>
                  <a:schemeClr val="tx1">
                    <a:lumMod val="65000"/>
                    <a:lumOff val="35000"/>
                  </a:schemeClr>
                </a:solidFill>
              </a:rPr>
              <a:t> RDA business;</a:t>
            </a:r>
          </a:p>
          <a:p>
            <a:pPr marL="342000" indent="-228600">
              <a:lnSpc>
                <a:spcPct val="90000"/>
              </a:lnSpc>
              <a:spcAft>
                <a:spcPts val="600"/>
              </a:spcAft>
              <a:buFont typeface="Arial" panose="020B0604020202020204" pitchFamily="34" charset="0"/>
              <a:buChar char="•"/>
            </a:pPr>
            <a:r>
              <a:rPr lang="en-US" dirty="0">
                <a:solidFill>
                  <a:schemeClr val="tx1">
                    <a:lumMod val="65000"/>
                    <a:lumOff val="35000"/>
                  </a:schemeClr>
                </a:solidFill>
              </a:rPr>
              <a:t>serve as </a:t>
            </a:r>
            <a:r>
              <a:rPr lang="en-US" b="1" dirty="0">
                <a:solidFill>
                  <a:schemeClr val="tx1">
                    <a:lumMod val="65000"/>
                    <a:lumOff val="35000"/>
                  </a:schemeClr>
                </a:solidFill>
              </a:rPr>
              <a:t>important milestones </a:t>
            </a:r>
            <a:r>
              <a:rPr lang="en-US" dirty="0">
                <a:solidFill>
                  <a:schemeClr val="tx1">
                    <a:lumMod val="65000"/>
                    <a:lumOff val="35000"/>
                  </a:schemeClr>
                </a:solidFill>
              </a:rPr>
              <a:t>in the life of the Working and Interest Groups, especially in terms of achievements and outputs;</a:t>
            </a:r>
          </a:p>
          <a:p>
            <a:pPr marL="342000" indent="-228600">
              <a:lnSpc>
                <a:spcPct val="90000"/>
              </a:lnSpc>
              <a:spcAft>
                <a:spcPts val="600"/>
              </a:spcAft>
              <a:buFont typeface="Arial" panose="020B0604020202020204" pitchFamily="34" charset="0"/>
              <a:buChar char="•"/>
            </a:pPr>
            <a:r>
              <a:rPr lang="en-US" dirty="0">
                <a:solidFill>
                  <a:schemeClr val="tx1">
                    <a:lumMod val="65000"/>
                    <a:lumOff val="35000"/>
                  </a:schemeClr>
                </a:solidFill>
              </a:rPr>
              <a:t>provide the </a:t>
            </a:r>
            <a:r>
              <a:rPr lang="en-US" b="1" dirty="0">
                <a:solidFill>
                  <a:schemeClr val="tx1">
                    <a:lumMod val="65000"/>
                    <a:lumOff val="35000"/>
                  </a:schemeClr>
                </a:solidFill>
              </a:rPr>
              <a:t>opportunity</a:t>
            </a:r>
            <a:r>
              <a:rPr lang="en-US" dirty="0">
                <a:solidFill>
                  <a:schemeClr val="tx1">
                    <a:lumMod val="65000"/>
                    <a:lumOff val="35000"/>
                  </a:schemeClr>
                </a:solidFill>
              </a:rPr>
              <a:t> for all the RDA coordination groups such as the Council, RDA Funders Forum, Secretariat, TAB, OA, OAB to </a:t>
            </a:r>
            <a:r>
              <a:rPr lang="en-US" b="1" dirty="0">
                <a:solidFill>
                  <a:schemeClr val="tx1">
                    <a:lumMod val="65000"/>
                    <a:lumOff val="35000"/>
                  </a:schemeClr>
                </a:solidFill>
              </a:rPr>
              <a:t>interact</a:t>
            </a:r>
            <a:r>
              <a:rPr lang="en-US" dirty="0">
                <a:solidFill>
                  <a:schemeClr val="tx1">
                    <a:lumMod val="65000"/>
                    <a:lumOff val="35000"/>
                  </a:schemeClr>
                </a:solidFill>
              </a:rPr>
              <a:t> with members on the current state, progress, achievements and future plans.</a:t>
            </a:r>
          </a:p>
        </p:txBody>
      </p:sp>
      <p:sp>
        <p:nvSpPr>
          <p:cNvPr id="76"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90FE5642-BAD7-AF4A-989C-DEC9CFCBD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8053" y="3285574"/>
            <a:ext cx="5080000" cy="3568700"/>
          </a:xfrm>
          <a:prstGeom prst="rect">
            <a:avLst/>
          </a:prstGeom>
        </p:spPr>
      </p:pic>
    </p:spTree>
    <p:extLst>
      <p:ext uri="{BB962C8B-B14F-4D97-AF65-F5344CB8AC3E}">
        <p14:creationId xmlns:p14="http://schemas.microsoft.com/office/powerpoint/2010/main" val="2547749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804672" y="802955"/>
            <a:ext cx="5145024" cy="1454051"/>
          </a:xfrm>
        </p:spPr>
        <p:txBody>
          <a:bodyPr vert="horz" lIns="91440" tIns="45720" rIns="91440" bIns="45720" rtlCol="0" anchor="ctr">
            <a:normAutofit/>
          </a:bodyPr>
          <a:lstStyle/>
          <a:p>
            <a:pPr algn="l"/>
            <a:r>
              <a:rPr lang="en-US" sz="3600" b="1" dirty="0" err="1">
                <a:solidFill>
                  <a:schemeClr val="accent2">
                    <a:lumMod val="50000"/>
                  </a:schemeClr>
                </a:solidFill>
              </a:rPr>
              <a:t>Organising</a:t>
            </a:r>
            <a:r>
              <a:rPr lang="en-US" sz="3600" b="1" dirty="0">
                <a:solidFill>
                  <a:schemeClr val="accent2">
                    <a:lumMod val="50000"/>
                  </a:schemeClr>
                </a:solidFill>
              </a:rPr>
              <a:t> Research Data Meetings</a:t>
            </a:r>
          </a:p>
        </p:txBody>
      </p:sp>
      <p:sp>
        <p:nvSpPr>
          <p:cNvPr id="69"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804672" y="2421682"/>
            <a:ext cx="5145024" cy="3639289"/>
          </a:xfrm>
          <a:prstGeom prst="rect">
            <a:avLst/>
          </a:prstGeom>
        </p:spPr>
        <p:txBody>
          <a:bodyPr vert="horz" lIns="91440" tIns="45720" rIns="91440" bIns="45720" rtlCol="0" anchor="ctr">
            <a:normAutofit/>
          </a:bodyPr>
          <a:lstStyle/>
          <a:p>
            <a:pPr marL="342000" indent="-228600">
              <a:lnSpc>
                <a:spcPct val="90000"/>
              </a:lnSpc>
              <a:spcAft>
                <a:spcPts val="600"/>
              </a:spcAft>
              <a:buFont typeface="Arial" panose="020B0604020202020204" pitchFamily="34" charset="0"/>
              <a:buChar char="•"/>
            </a:pPr>
            <a:r>
              <a:rPr lang="en-US" sz="2000" dirty="0" err="1">
                <a:solidFill>
                  <a:schemeClr val="tx1">
                    <a:lumMod val="65000"/>
                    <a:lumOff val="35000"/>
                  </a:schemeClr>
                </a:solidFill>
              </a:rPr>
              <a:t>Organisations</a:t>
            </a:r>
            <a:r>
              <a:rPr lang="en-US" sz="2000" dirty="0">
                <a:solidFill>
                  <a:schemeClr val="tx1">
                    <a:lumMod val="65000"/>
                    <a:lumOff val="35000"/>
                  </a:schemeClr>
                </a:solidFill>
              </a:rPr>
              <a:t> can </a:t>
            </a:r>
            <a:r>
              <a:rPr lang="en-US" sz="2000" b="1" dirty="0">
                <a:solidFill>
                  <a:schemeClr val="tx1">
                    <a:lumMod val="65000"/>
                    <a:lumOff val="35000"/>
                  </a:schemeClr>
                </a:solidFill>
              </a:rPr>
              <a:t>support</a:t>
            </a:r>
            <a:r>
              <a:rPr lang="en-US" sz="2000" dirty="0">
                <a:solidFill>
                  <a:schemeClr val="tx1">
                    <a:lumMod val="65000"/>
                    <a:lumOff val="35000"/>
                  </a:schemeClr>
                </a:solidFill>
              </a:rPr>
              <a:t> and </a:t>
            </a:r>
            <a:r>
              <a:rPr lang="en-US" sz="2000" b="1" dirty="0">
                <a:solidFill>
                  <a:schemeClr val="tx1">
                    <a:lumMod val="65000"/>
                    <a:lumOff val="35000"/>
                  </a:schemeClr>
                </a:solidFill>
              </a:rPr>
              <a:t>run</a:t>
            </a:r>
            <a:r>
              <a:rPr lang="en-US" sz="2000" dirty="0">
                <a:solidFill>
                  <a:schemeClr val="tx1">
                    <a:lumMod val="65000"/>
                    <a:lumOff val="35000"/>
                  </a:schemeClr>
                </a:solidFill>
              </a:rPr>
              <a:t> </a:t>
            </a:r>
            <a:r>
              <a:rPr lang="en-US" sz="2000" i="1" dirty="0">
                <a:solidFill>
                  <a:schemeClr val="tx1">
                    <a:lumMod val="65000"/>
                    <a:lumOff val="35000"/>
                  </a:schemeClr>
                </a:solidFill>
              </a:rPr>
              <a:t>high-level events</a:t>
            </a:r>
            <a:r>
              <a:rPr lang="en-US" sz="2000" dirty="0">
                <a:solidFill>
                  <a:schemeClr val="tx1">
                    <a:lumMod val="65000"/>
                    <a:lumOff val="35000"/>
                  </a:schemeClr>
                </a:solidFill>
              </a:rPr>
              <a:t> targeted at funders, research institutes, industry, etc. </a:t>
            </a:r>
          </a:p>
          <a:p>
            <a:pPr marL="342000" indent="-228600">
              <a:lnSpc>
                <a:spcPct val="90000"/>
              </a:lnSpc>
              <a:spcAft>
                <a:spcPts val="600"/>
              </a:spcAft>
              <a:buFont typeface="Arial" panose="020B0604020202020204" pitchFamily="34" charset="0"/>
              <a:buChar char="•"/>
            </a:pPr>
            <a:r>
              <a:rPr lang="en-US" sz="2000" dirty="0">
                <a:solidFill>
                  <a:schemeClr val="tx1">
                    <a:lumMod val="65000"/>
                    <a:lumOff val="35000"/>
                  </a:schemeClr>
                </a:solidFill>
              </a:rPr>
              <a:t>They can </a:t>
            </a:r>
            <a:r>
              <a:rPr lang="en-US" sz="2000" b="1" dirty="0">
                <a:solidFill>
                  <a:schemeClr val="tx1">
                    <a:lumMod val="65000"/>
                    <a:lumOff val="35000"/>
                  </a:schemeClr>
                </a:solidFill>
              </a:rPr>
              <a:t>focus</a:t>
            </a:r>
            <a:r>
              <a:rPr lang="en-US" sz="2000" dirty="0">
                <a:solidFill>
                  <a:schemeClr val="tx1">
                    <a:lumMod val="65000"/>
                    <a:lumOff val="35000"/>
                  </a:schemeClr>
                </a:solidFill>
              </a:rPr>
              <a:t> on specific topics of global interest and importance. </a:t>
            </a:r>
          </a:p>
          <a:p>
            <a:pPr marL="342000" indent="-228600">
              <a:lnSpc>
                <a:spcPct val="90000"/>
              </a:lnSpc>
              <a:spcAft>
                <a:spcPts val="600"/>
              </a:spcAft>
              <a:buFont typeface="Arial" panose="020B0604020202020204" pitchFamily="34" charset="0"/>
              <a:buChar char="•"/>
            </a:pPr>
            <a:r>
              <a:rPr lang="en-US" sz="2000" dirty="0">
                <a:solidFill>
                  <a:schemeClr val="tx1">
                    <a:lumMod val="65000"/>
                    <a:lumOff val="35000"/>
                  </a:schemeClr>
                </a:solidFill>
              </a:rPr>
              <a:t>RDA would be seen as an </a:t>
            </a:r>
            <a:r>
              <a:rPr lang="en-US" sz="2000" b="1" dirty="0">
                <a:solidFill>
                  <a:schemeClr val="tx1">
                    <a:lumMod val="65000"/>
                    <a:lumOff val="35000"/>
                  </a:schemeClr>
                </a:solidFill>
              </a:rPr>
              <a:t>independent international forum</a:t>
            </a:r>
            <a:r>
              <a:rPr lang="en-US" sz="2000" dirty="0">
                <a:solidFill>
                  <a:schemeClr val="tx1">
                    <a:lumMod val="65000"/>
                    <a:lumOff val="35000"/>
                  </a:schemeClr>
                </a:solidFill>
              </a:rPr>
              <a:t> for discussing and actioning these topics with </a:t>
            </a:r>
            <a:r>
              <a:rPr lang="en-US" sz="2000" dirty="0" err="1">
                <a:solidFill>
                  <a:schemeClr val="tx1">
                    <a:lumMod val="65000"/>
                    <a:lumOff val="35000"/>
                  </a:schemeClr>
                </a:solidFill>
              </a:rPr>
              <a:t>organisations</a:t>
            </a:r>
            <a:r>
              <a:rPr lang="en-US" sz="2000" dirty="0">
                <a:solidFill>
                  <a:schemeClr val="tx1">
                    <a:lumMod val="65000"/>
                    <a:lumOff val="35000"/>
                  </a:schemeClr>
                </a:solidFill>
              </a:rPr>
              <a:t> across the globe. </a:t>
            </a:r>
          </a:p>
          <a:p>
            <a:pPr marL="342000" indent="-228600">
              <a:lnSpc>
                <a:spcPct val="90000"/>
              </a:lnSpc>
              <a:spcAft>
                <a:spcPts val="600"/>
              </a:spcAft>
              <a:buFont typeface="Arial" panose="020B0604020202020204" pitchFamily="34" charset="0"/>
              <a:buChar char="•"/>
            </a:pPr>
            <a:r>
              <a:rPr lang="en-US" sz="2000" dirty="0">
                <a:solidFill>
                  <a:schemeClr val="tx1">
                    <a:lumMod val="65000"/>
                    <a:lumOff val="35000"/>
                  </a:schemeClr>
                </a:solidFill>
              </a:rPr>
              <a:t>The </a:t>
            </a:r>
            <a:r>
              <a:rPr lang="en-US" sz="2000" dirty="0" err="1">
                <a:solidFill>
                  <a:schemeClr val="tx1">
                    <a:lumMod val="65000"/>
                    <a:lumOff val="35000"/>
                  </a:schemeClr>
                </a:solidFill>
              </a:rPr>
              <a:t>organisation</a:t>
            </a:r>
            <a:r>
              <a:rPr lang="en-US" sz="2000" dirty="0">
                <a:solidFill>
                  <a:schemeClr val="tx1">
                    <a:lumMod val="65000"/>
                    <a:lumOff val="35000"/>
                  </a:schemeClr>
                </a:solidFill>
              </a:rPr>
              <a:t> could consider </a:t>
            </a:r>
            <a:r>
              <a:rPr lang="en-US" sz="2000" b="1" dirty="0">
                <a:solidFill>
                  <a:schemeClr val="tx1">
                    <a:lumMod val="65000"/>
                    <a:lumOff val="35000"/>
                  </a:schemeClr>
                </a:solidFill>
              </a:rPr>
              <a:t>proposing</a:t>
            </a:r>
            <a:r>
              <a:rPr lang="en-US" sz="2000" dirty="0">
                <a:solidFill>
                  <a:schemeClr val="tx1">
                    <a:lumMod val="65000"/>
                    <a:lumOff val="35000"/>
                  </a:schemeClr>
                </a:solidFill>
              </a:rPr>
              <a:t> a topic and </a:t>
            </a:r>
            <a:r>
              <a:rPr lang="en-US" sz="2000" b="1" dirty="0">
                <a:solidFill>
                  <a:schemeClr val="tx1">
                    <a:lumMod val="65000"/>
                    <a:lumOff val="35000"/>
                  </a:schemeClr>
                </a:solidFill>
              </a:rPr>
              <a:t>sponsoring</a:t>
            </a:r>
            <a:r>
              <a:rPr lang="en-US" sz="2000" dirty="0">
                <a:solidFill>
                  <a:schemeClr val="tx1">
                    <a:lumMod val="65000"/>
                    <a:lumOff val="35000"/>
                  </a:schemeClr>
                </a:solidFill>
              </a:rPr>
              <a:t> one of the events.</a:t>
            </a:r>
          </a:p>
        </p:txBody>
      </p:sp>
      <p:sp>
        <p:nvSpPr>
          <p:cNvPr id="71"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DFE9943B-A9F7-5049-BFB6-E0B49396FC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6390" y="3285574"/>
            <a:ext cx="5080000" cy="3568700"/>
          </a:xfrm>
          <a:prstGeom prst="rect">
            <a:avLst/>
          </a:prstGeom>
        </p:spPr>
      </p:pic>
    </p:spTree>
    <p:extLst>
      <p:ext uri="{BB962C8B-B14F-4D97-AF65-F5344CB8AC3E}">
        <p14:creationId xmlns:p14="http://schemas.microsoft.com/office/powerpoint/2010/main" val="352503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F6CDC51-8D27-4BF4-AB33-7D5905E8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24FB90F3-DFB9-42D4-B851-120249962A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A1DC5643-2D72-49BD-884B-16570561B791}"/>
              </a:ext>
            </a:extLst>
          </p:cNvPr>
          <p:cNvSpPr>
            <a:spLocks noGrp="1"/>
          </p:cNvSpPr>
          <p:nvPr>
            <p:ph type="ctrTitle"/>
          </p:nvPr>
        </p:nvSpPr>
        <p:spPr>
          <a:xfrm>
            <a:off x="583895" y="802955"/>
            <a:ext cx="5706736" cy="1454051"/>
          </a:xfrm>
        </p:spPr>
        <p:txBody>
          <a:bodyPr vert="horz" lIns="91440" tIns="45720" rIns="91440" bIns="45720" rtlCol="0" anchor="ctr">
            <a:normAutofit/>
          </a:bodyPr>
          <a:lstStyle/>
          <a:p>
            <a:pPr algn="l"/>
            <a:r>
              <a:rPr lang="en-US" sz="4000" b="1" dirty="0">
                <a:solidFill>
                  <a:schemeClr val="accent2">
                    <a:lumMod val="50000"/>
                  </a:schemeClr>
                </a:solidFill>
              </a:rPr>
              <a:t>Data Expert / Fellow / Early Career </a:t>
            </a:r>
            <a:r>
              <a:rPr lang="en-US" sz="4000" b="1" dirty="0" err="1">
                <a:solidFill>
                  <a:schemeClr val="accent2">
                    <a:lumMod val="50000"/>
                  </a:schemeClr>
                </a:solidFill>
              </a:rPr>
              <a:t>Programmes</a:t>
            </a:r>
            <a:endParaRPr lang="en-US" sz="4000" b="1" dirty="0">
              <a:solidFill>
                <a:schemeClr val="accent2">
                  <a:lumMod val="50000"/>
                </a:schemeClr>
              </a:solidFill>
            </a:endParaRPr>
          </a:p>
        </p:txBody>
      </p:sp>
      <p:sp>
        <p:nvSpPr>
          <p:cNvPr id="58" name="Freeform 60">
            <a:extLst>
              <a:ext uri="{FF2B5EF4-FFF2-40B4-BE49-F238E27FC236}">
                <a16:creationId xmlns:a16="http://schemas.microsoft.com/office/drawing/2014/main" id="{DF4CE22F-8463-44F2-BE50-65D9B503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 up of a sign&#10;&#10;Description automatically generated">
            <a:extLst>
              <a:ext uri="{FF2B5EF4-FFF2-40B4-BE49-F238E27FC236}">
                <a16:creationId xmlns:a16="http://schemas.microsoft.com/office/drawing/2014/main" id="{6649B894-8F2A-479B-A524-9E5C8339C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400" y="266436"/>
            <a:ext cx="2094821" cy="1366871"/>
          </a:xfrm>
          <a:prstGeom prst="rect">
            <a:avLst/>
          </a:prstGeom>
        </p:spPr>
      </p:pic>
      <p:sp>
        <p:nvSpPr>
          <p:cNvPr id="2" name="TextBox 1">
            <a:extLst>
              <a:ext uri="{FF2B5EF4-FFF2-40B4-BE49-F238E27FC236}">
                <a16:creationId xmlns:a16="http://schemas.microsoft.com/office/drawing/2014/main" id="{903D9205-4C57-2040-8415-88E4697FD6C6}"/>
              </a:ext>
            </a:extLst>
          </p:cNvPr>
          <p:cNvSpPr txBox="1"/>
          <p:nvPr/>
        </p:nvSpPr>
        <p:spPr>
          <a:xfrm>
            <a:off x="804672" y="2421681"/>
            <a:ext cx="6058836" cy="3935051"/>
          </a:xfrm>
          <a:prstGeom prst="rect">
            <a:avLst/>
          </a:prstGeom>
        </p:spPr>
        <p:txBody>
          <a:bodyPr vert="horz" lIns="91440" tIns="45720" rIns="91440" bIns="45720" rtlCol="0" anchor="ctr">
            <a:normAutofit fontScale="85000" lnSpcReduction="20000"/>
          </a:bodyPr>
          <a:lstStyle/>
          <a:p>
            <a:pPr marL="342000" indent="-342000">
              <a:lnSpc>
                <a:spcPct val="120000"/>
              </a:lnSpc>
              <a:spcAft>
                <a:spcPts val="600"/>
              </a:spcAft>
              <a:buFont typeface="Arial" panose="020B0604020202020204" pitchFamily="34" charset="0"/>
              <a:buChar char="•"/>
            </a:pPr>
            <a:r>
              <a:rPr lang="en-GB" sz="2400" b="1" dirty="0">
                <a:solidFill>
                  <a:schemeClr val="tx1">
                    <a:lumMod val="65000"/>
                    <a:lumOff val="35000"/>
                  </a:schemeClr>
                </a:solidFill>
              </a:rPr>
              <a:t>RDA Europe early career programme</a:t>
            </a:r>
            <a:r>
              <a:rPr lang="en-GB" sz="2400" dirty="0">
                <a:solidFill>
                  <a:schemeClr val="tx1">
                    <a:lumMod val="65000"/>
                    <a:lumOff val="35000"/>
                  </a:schemeClr>
                </a:solidFill>
              </a:rPr>
              <a:t> specifically supports participation in RDA Plenary meetings by covering the costs (travel, subsistence, visa and registration fees).</a:t>
            </a:r>
            <a:r>
              <a:rPr lang="it-IT" sz="2400" dirty="0">
                <a:solidFill>
                  <a:schemeClr val="tx1">
                    <a:lumMod val="65000"/>
                    <a:lumOff val="35000"/>
                  </a:schemeClr>
                </a:solidFill>
              </a:rPr>
              <a:t> </a:t>
            </a:r>
          </a:p>
          <a:p>
            <a:pPr marL="342000" indent="-342000">
              <a:lnSpc>
                <a:spcPct val="120000"/>
              </a:lnSpc>
              <a:spcAft>
                <a:spcPts val="600"/>
              </a:spcAft>
              <a:buFont typeface="Arial" panose="020B0604020202020204" pitchFamily="34" charset="0"/>
              <a:buChar char="•"/>
            </a:pPr>
            <a:r>
              <a:rPr lang="en-GB" sz="2400" b="1" dirty="0">
                <a:solidFill>
                  <a:schemeClr val="tx1">
                    <a:lumMod val="65000"/>
                    <a:lumOff val="35000"/>
                  </a:schemeClr>
                </a:solidFill>
              </a:rPr>
              <a:t>RDA US </a:t>
            </a:r>
            <a:r>
              <a:rPr lang="en-GB" sz="2400" dirty="0">
                <a:solidFill>
                  <a:schemeClr val="tx1">
                    <a:lumMod val="65000"/>
                    <a:lumOff val="35000"/>
                  </a:schemeClr>
                </a:solidFill>
              </a:rPr>
              <a:t>has run Fellow programmes using funding from organisations to support 3-6 month activities which run before and after a plenary meeting. </a:t>
            </a:r>
            <a:r>
              <a:rPr lang="it-IT" sz="2400" dirty="0">
                <a:solidFill>
                  <a:schemeClr val="tx1">
                    <a:lumMod val="65000"/>
                    <a:lumOff val="35000"/>
                  </a:schemeClr>
                </a:solidFill>
              </a:rPr>
              <a:t> </a:t>
            </a:r>
          </a:p>
          <a:p>
            <a:pPr marL="342000" indent="-342000">
              <a:lnSpc>
                <a:spcPct val="120000"/>
              </a:lnSpc>
              <a:spcAft>
                <a:spcPts val="600"/>
              </a:spcAft>
              <a:buFont typeface="Arial" panose="020B0604020202020204" pitchFamily="34" charset="0"/>
              <a:buChar char="•"/>
            </a:pPr>
            <a:r>
              <a:rPr lang="en-GB" sz="2400" dirty="0">
                <a:solidFill>
                  <a:schemeClr val="tx1">
                    <a:lumMod val="65000"/>
                    <a:lumOff val="35000"/>
                  </a:schemeClr>
                </a:solidFill>
              </a:rPr>
              <a:t>All </a:t>
            </a:r>
            <a:r>
              <a:rPr lang="en-GB" sz="2400" b="1" dirty="0">
                <a:solidFill>
                  <a:schemeClr val="tx1">
                    <a:lumMod val="65000"/>
                    <a:lumOff val="35000"/>
                  </a:schemeClr>
                </a:solidFill>
              </a:rPr>
              <a:t>programme participants</a:t>
            </a:r>
            <a:r>
              <a:rPr lang="en-GB" sz="2400" dirty="0">
                <a:solidFill>
                  <a:schemeClr val="tx1">
                    <a:lumMod val="65000"/>
                    <a:lumOff val="35000"/>
                  </a:schemeClr>
                </a:solidFill>
              </a:rPr>
              <a:t> can showcase their data research activities at a Plenary meeting, in addition to other kinds of exposure to RDA members and groups.</a:t>
            </a:r>
            <a:endParaRPr lang="en-US" sz="2000" dirty="0">
              <a:solidFill>
                <a:schemeClr val="tx1">
                  <a:lumMod val="65000"/>
                  <a:lumOff val="35000"/>
                </a:schemeClr>
              </a:solidFill>
            </a:endParaRPr>
          </a:p>
        </p:txBody>
      </p:sp>
      <p:sp>
        <p:nvSpPr>
          <p:cNvPr id="60" name="Freeform 67">
            <a:extLst>
              <a:ext uri="{FF2B5EF4-FFF2-40B4-BE49-F238E27FC236}">
                <a16:creationId xmlns:a16="http://schemas.microsoft.com/office/drawing/2014/main" id="{3FA1383B-2709-4E36-8FF8-7A737213B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5676264D-95FA-C24B-94EF-193DE5938A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042" y="3429000"/>
            <a:ext cx="4709162" cy="3308186"/>
          </a:xfrm>
          <a:prstGeom prst="rect">
            <a:avLst/>
          </a:prstGeom>
        </p:spPr>
      </p:pic>
    </p:spTree>
    <p:extLst>
      <p:ext uri="{BB962C8B-B14F-4D97-AF65-F5344CB8AC3E}">
        <p14:creationId xmlns:p14="http://schemas.microsoft.com/office/powerpoint/2010/main" val="1168516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77C5BC2D7CCF43BCB85E1AFEDB1360" ma:contentTypeVersion="4" ma:contentTypeDescription="Create a new document." ma:contentTypeScope="" ma:versionID="cb50dad96aebe14fd5e1ec5636a2f48c">
  <xsd:schema xmlns:xsd="http://www.w3.org/2001/XMLSchema" xmlns:xs="http://www.w3.org/2001/XMLSchema" xmlns:p="http://schemas.microsoft.com/office/2006/metadata/properties" xmlns:ns2="2ba9f698-3ec6-4203-a021-485a63816357" xmlns:ns3="5248f171-1ac0-4081-8c5b-bcb0ef8b7891" targetNamespace="http://schemas.microsoft.com/office/2006/metadata/properties" ma:root="true" ma:fieldsID="7fc6fc7f2bda6fdfe6b323529690cedf" ns2:_="" ns3:_="">
    <xsd:import namespace="2ba9f698-3ec6-4203-a021-485a63816357"/>
    <xsd:import namespace="5248f171-1ac0-4081-8c5b-bcb0ef8b78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9f698-3ec6-4203-a021-485a63816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48f171-1ac0-4081-8c5b-bcb0ef8b78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23AEE9-E594-44C1-821B-AB3A60DA59BF}">
  <ds:schemaRefs>
    <ds:schemaRef ds:uri="http://schemas.microsoft.com/sharepoint/v3/contenttype/forms"/>
  </ds:schemaRefs>
</ds:datastoreItem>
</file>

<file path=customXml/itemProps2.xml><?xml version="1.0" encoding="utf-8"?>
<ds:datastoreItem xmlns:ds="http://schemas.openxmlformats.org/officeDocument/2006/customXml" ds:itemID="{CB3E0F0E-CB89-4DEF-9189-60B291A74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a9f698-3ec6-4203-a021-485a63816357"/>
    <ds:schemaRef ds:uri="5248f171-1ac0-4081-8c5b-bcb0ef8b7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6213D5-5CC9-4F9F-A9A8-D535F0A16CC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362</TotalTime>
  <Words>717</Words>
  <Application>Microsoft Office PowerPoint</Application>
  <PresentationFormat>Widescreen</PresentationFormat>
  <Paragraphs>105</Paragraphs>
  <Slides>17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17</vt:i4>
      </vt:variant>
    </vt:vector>
  </HeadingPairs>
  <TitlesOfParts>
    <vt:vector size="21" baseType="lpstr">
      <vt:lpstr>Arial</vt:lpstr>
      <vt:lpstr>Calibri</vt:lpstr>
      <vt:lpstr>Calibri Light</vt:lpstr>
      <vt:lpstr>Office Theme</vt:lpstr>
      <vt:lpstr>The Value of the RDA for Organisations Performing Research</vt:lpstr>
      <vt:lpstr>Important distinction between the two major components of the Alliance</vt:lpstr>
      <vt:lpstr>Why should organisations performing research engage with RDA?   </vt:lpstr>
      <vt:lpstr>Solutions and benefits for organisations performing research and their staff</vt:lpstr>
      <vt:lpstr>How can your organization engage with RDA?</vt:lpstr>
      <vt:lpstr>RDA Sponsor and Supporter Options</vt:lpstr>
      <vt:lpstr>RDA Plenary Meeting Sponsorship</vt:lpstr>
      <vt:lpstr>Organising Research Data Meetings</vt:lpstr>
      <vt:lpstr>Data Expert / Fellow / Early Career Programmes</vt:lpstr>
      <vt:lpstr>Testing, Adoption and Implementation Projects / Pilots</vt:lpstr>
      <vt:lpstr>RDA plenary meeting travel support</vt:lpstr>
      <vt:lpstr>RDA Data Awards / Scholarships creation of a programme to offer visibility and recognition to data excellence</vt:lpstr>
      <vt:lpstr>RDA Training / Events</vt:lpstr>
      <vt:lpstr>What does RDA do?</vt:lpstr>
      <vt:lpstr>Presentazione standard di PowerPoint</vt:lpstr>
      <vt:lpstr>Organisations Performing Research and RDA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Value of the RDA for Funders</dc:title>
  <dc:creator>Bridget Walker</dc:creator>
  <cp:lastModifiedBy>Luigi</cp:lastModifiedBy>
  <cp:revision>22</cp:revision>
  <dcterms:created xsi:type="dcterms:W3CDTF">2019-06-04T16:15:10Z</dcterms:created>
  <dcterms:modified xsi:type="dcterms:W3CDTF">2019-09-09T14:31:44Z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0x010100FA77C5BC2D7CCF43BCB85E1AFEDB1360</vt:lpwstr>
  </property>
</Properties>
</file>